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79" r:id="rId3"/>
    <p:sldId id="316" r:id="rId4"/>
    <p:sldId id="312" r:id="rId5"/>
    <p:sldId id="317" r:id="rId6"/>
    <p:sldId id="318" r:id="rId7"/>
    <p:sldId id="319" r:id="rId8"/>
    <p:sldId id="290" r:id="rId9"/>
    <p:sldId id="280" r:id="rId10"/>
    <p:sldId id="281" r:id="rId11"/>
    <p:sldId id="348" r:id="rId12"/>
    <p:sldId id="294" r:id="rId13"/>
    <p:sldId id="350" r:id="rId14"/>
    <p:sldId id="322" r:id="rId15"/>
    <p:sldId id="323" r:id="rId16"/>
    <p:sldId id="325" r:id="rId17"/>
    <p:sldId id="324" r:id="rId18"/>
    <p:sldId id="326" r:id="rId19"/>
    <p:sldId id="327" r:id="rId20"/>
    <p:sldId id="329" r:id="rId21"/>
    <p:sldId id="330" r:id="rId22"/>
    <p:sldId id="331" r:id="rId23"/>
    <p:sldId id="332" r:id="rId24"/>
    <p:sldId id="353" r:id="rId25"/>
    <p:sldId id="333" r:id="rId26"/>
    <p:sldId id="334" r:id="rId27"/>
    <p:sldId id="335" r:id="rId28"/>
    <p:sldId id="354" r:id="rId29"/>
    <p:sldId id="349" r:id="rId30"/>
    <p:sldId id="336" r:id="rId31"/>
    <p:sldId id="337" r:id="rId32"/>
    <p:sldId id="338" r:id="rId33"/>
    <p:sldId id="339" r:id="rId34"/>
    <p:sldId id="340" r:id="rId35"/>
    <p:sldId id="355" r:id="rId36"/>
    <p:sldId id="341" r:id="rId37"/>
    <p:sldId id="356" r:id="rId38"/>
    <p:sldId id="357" r:id="rId39"/>
    <p:sldId id="352" r:id="rId40"/>
    <p:sldId id="344" r:id="rId41"/>
    <p:sldId id="346" r:id="rId42"/>
    <p:sldId id="347" r:id="rId43"/>
    <p:sldId id="351" r:id="rId4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6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solidFill>
            <a:schemeClr val="bg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Sheet1!$F$2</c:f>
              <c:strCache>
                <c:ptCount val="1"/>
                <c:pt idx="0">
                  <c:v>Score ARI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/>
              </a:solidFill>
            </a:ln>
            <a:effectLst/>
          </c:spPr>
          <c:invertIfNegative val="0"/>
          <c:cat>
            <c:strRef>
              <c:f>Sheet1!$E$3:$E$8</c:f>
              <c:strCache>
                <c:ptCount val="6"/>
                <c:pt idx="0">
                  <c:v>Bag of Words simple</c:v>
                </c:pt>
                <c:pt idx="1">
                  <c:v>TF-IDF</c:v>
                </c:pt>
                <c:pt idx="2">
                  <c:v>Word2Vec</c:v>
                </c:pt>
                <c:pt idx="3">
                  <c:v>Hugging Face</c:v>
                </c:pt>
                <c:pt idx="4">
                  <c:v>Hub Tenserflow</c:v>
                </c:pt>
                <c:pt idx="5">
                  <c:v>USE</c:v>
                </c:pt>
              </c:strCache>
            </c:strRef>
          </c:cat>
          <c:val>
            <c:numRef>
              <c:f>Sheet1!$F$3:$F$8</c:f>
              <c:numCache>
                <c:formatCode>General</c:formatCode>
                <c:ptCount val="6"/>
                <c:pt idx="0">
                  <c:v>0.53700000000000003</c:v>
                </c:pt>
                <c:pt idx="1">
                  <c:v>0.50749999999999995</c:v>
                </c:pt>
                <c:pt idx="2">
                  <c:v>0.43099999999999999</c:v>
                </c:pt>
                <c:pt idx="3">
                  <c:v>0.48399999999999999</c:v>
                </c:pt>
                <c:pt idx="4">
                  <c:v>0.59689999999999999</c:v>
                </c:pt>
                <c:pt idx="5">
                  <c:v>0.50960000000000005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DA5-45AE-9697-BE3B6DFD65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91025871"/>
        <c:axId val="1891026287"/>
      </c:barChart>
      <c:catAx>
        <c:axId val="18910258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fr-FR"/>
          </a:p>
        </c:txPr>
        <c:crossAx val="1891026287"/>
        <c:crosses val="autoZero"/>
        <c:auto val="1"/>
        <c:lblAlgn val="ctr"/>
        <c:lblOffset val="100"/>
        <c:noMultiLvlLbl val="0"/>
      </c:catAx>
      <c:valAx>
        <c:axId val="189102628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fr-FR"/>
          </a:p>
        </c:txPr>
        <c:crossAx val="1891025871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695BC-3731-C8DD-34E2-00B06FA4D1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CA48C5-167B-AA29-5B46-6D23DB71AD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52296-87F0-54CC-2774-889FC2429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83663-1FB7-461B-8514-3649F14FC3B8}" type="datetimeFigureOut">
              <a:rPr lang="fr-FR" smtClean="0"/>
              <a:t>18/01/2023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21A83-1A01-7D0E-C9C9-0D858BC23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8F54E-51C7-E926-6E97-5E4B3F675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4A8AC-A9A0-40B2-BF3B-ED1D9613412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2450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93B2A-98E5-42DC-F910-768BEA3A5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6A60C0-3077-5AE8-2110-E96EE66590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EAC18F-639E-FC70-CAAE-5D904FA9C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83663-1FB7-461B-8514-3649F14FC3B8}" type="datetimeFigureOut">
              <a:rPr lang="fr-FR" smtClean="0"/>
              <a:t>18/01/2023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307BF1-FA7A-1E71-A410-C6D9C8A61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E3792-DD04-FA83-7741-AE6722073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4A8AC-A9A0-40B2-BF3B-ED1D9613412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9882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323374-A75C-147A-2072-A46978BBD0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CCE9E8-887F-DDF5-65A5-CC9D53D0AE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84C433-009F-28AA-96E4-267E1D3F9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83663-1FB7-461B-8514-3649F14FC3B8}" type="datetimeFigureOut">
              <a:rPr lang="fr-FR" smtClean="0"/>
              <a:t>18/01/2023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7CF94-AFAA-B958-59DD-D430C4384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61652-717A-D685-0110-109A31BD7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4A8AC-A9A0-40B2-BF3B-ED1D9613412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9455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DD3A4-EF6C-B528-5BAE-26193CBCD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0B718-D180-E96D-2A59-B97BB38EE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17C630-79ED-C09B-5D34-3C004293C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83663-1FB7-461B-8514-3649F14FC3B8}" type="datetimeFigureOut">
              <a:rPr lang="fr-FR" smtClean="0"/>
              <a:t>18/01/2023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F091C-05A9-2DA5-BDC9-4ABE76D0C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70430-C2E7-6FCE-776E-B31001333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4A8AC-A9A0-40B2-BF3B-ED1D9613412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1334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0C93C-BEC9-3D36-9A65-7EA5D7B3A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096B89-CE34-F117-60DF-99162FE3F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C99DAF-AB93-C7DD-E970-1F5DD2C98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83663-1FB7-461B-8514-3649F14FC3B8}" type="datetimeFigureOut">
              <a:rPr lang="fr-FR" smtClean="0"/>
              <a:t>18/01/2023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7B1EED-BFCE-6153-882F-125D36BAB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010B06-6EA9-15F7-B627-E610C04DD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4A8AC-A9A0-40B2-BF3B-ED1D9613412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6352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57D76-6C63-3B77-C941-548661B56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0370C-5D04-8483-17B7-2B33571AFE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6F67F7-ACA8-7623-3F67-B4ED6FFF0E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B04B44-E815-DFCB-83DA-D66051EE6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83663-1FB7-461B-8514-3649F14FC3B8}" type="datetimeFigureOut">
              <a:rPr lang="fr-FR" smtClean="0"/>
              <a:t>18/01/2023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D2926-676F-AA6C-5B93-ACFE425D8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C16A4E-5DCF-C7D7-98C4-67E05A522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4A8AC-A9A0-40B2-BF3B-ED1D9613412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3838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BFEA9-2EAD-B58A-A9A8-92618A561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12C8A3-39A8-82E0-FDC5-DAD18FA943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992ACA-D79C-CCC6-DFE1-B1B8CB10A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7B32D0-6E79-E0FB-0797-6745F0268B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909A9A-99D9-3CA6-8F59-970C2B5E0D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3CB38E-2455-06B4-14D5-8C0EF8176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83663-1FB7-461B-8514-3649F14FC3B8}" type="datetimeFigureOut">
              <a:rPr lang="fr-FR" smtClean="0"/>
              <a:t>18/01/2023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11B5C7-B802-8360-46BA-843749DC0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42F38E-1067-B7E1-1BB6-A0A3D2A8C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4A8AC-A9A0-40B2-BF3B-ED1D9613412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7861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B4051-6DEB-BF0D-9162-60991F3FF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C5EB96-1678-1D15-B457-3D54CB01C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83663-1FB7-461B-8514-3649F14FC3B8}" type="datetimeFigureOut">
              <a:rPr lang="fr-FR" smtClean="0"/>
              <a:t>18/01/2023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65175-17BC-44B7-9243-6BED0F38F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E8A4A6-FE4E-79EB-2AC4-3EEA11C58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4A8AC-A9A0-40B2-BF3B-ED1D9613412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7834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4747F7-98DA-B34A-21E3-C68FB7600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83663-1FB7-461B-8514-3649F14FC3B8}" type="datetimeFigureOut">
              <a:rPr lang="fr-FR" smtClean="0"/>
              <a:t>18/01/2023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99E4F-A207-1B2B-6FC0-87EE9881C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C48FCB-E906-C343-F428-82790C4A9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4A8AC-A9A0-40B2-BF3B-ED1D9613412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0129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C4F57-E677-6E08-5D2B-3C5D1F49F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5A71E6-6406-0E73-C22F-66B1C2EA2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116C65-6448-3A90-8389-C0316EDAC5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5DD506-B0AA-01BB-D176-37D5ED2AE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83663-1FB7-461B-8514-3649F14FC3B8}" type="datetimeFigureOut">
              <a:rPr lang="fr-FR" smtClean="0"/>
              <a:t>18/01/2023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54CD6C-D0E9-82A3-F356-021F8D189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7F41E3-A601-F23B-8615-C802D86F7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4A8AC-A9A0-40B2-BF3B-ED1D9613412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9002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6C07C-2E50-8B8F-16B6-50B012484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311EC9-7501-CF5B-52C7-ADFC9A8B86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0B291B-54EF-2260-1606-E0C5D6AD4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0C1CC-B21B-FFA2-A466-1E86B048F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83663-1FB7-461B-8514-3649F14FC3B8}" type="datetimeFigureOut">
              <a:rPr lang="fr-FR" smtClean="0"/>
              <a:t>18/01/2023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43E083-60B9-69A2-CB06-104DE9C9E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594624-9F52-020A-9541-0C240BB3A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4A8AC-A9A0-40B2-BF3B-ED1D9613412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1014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45F228-D531-89D3-42C6-9129475F8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7ED6EB-B5F6-61BF-CBC6-F446B8E27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20BCFE-4CCB-D1B1-EA05-0FBACFDC3C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583663-1FB7-461B-8514-3649F14FC3B8}" type="datetimeFigureOut">
              <a:rPr lang="fr-FR" smtClean="0"/>
              <a:t>18/01/2023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D73F1-5903-101B-43E0-ED71754977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B30D8F-4D17-FA59-56D9-5529918A68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4A8AC-A9A0-40B2-BF3B-ED1D9613412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5327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AF20A-6726-4179-AAE2-0F0E74523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60110"/>
            <a:ext cx="9144000" cy="1960168"/>
          </a:xfrm>
        </p:spPr>
        <p:txBody>
          <a:bodyPr>
            <a:normAutofit fontScale="90000"/>
          </a:bodyPr>
          <a:lstStyle/>
          <a:p>
            <a:r>
              <a:rPr lang="fr-FR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Projet 6</a:t>
            </a:r>
            <a:br>
              <a:rPr lang="fr-FR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fr-FR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Classifiez automatiquement des biens de consommation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A08D5C-15C8-4A85-85CE-8DC6BCD63A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36067"/>
            <a:ext cx="9144000" cy="1533525"/>
          </a:xfrm>
        </p:spPr>
        <p:txBody>
          <a:bodyPr>
            <a:normAutofit/>
          </a:bodyPr>
          <a:lstStyle/>
          <a:p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science</a:t>
            </a:r>
          </a:p>
          <a:p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Fayez HADJI</a:t>
            </a:r>
          </a:p>
        </p:txBody>
      </p:sp>
      <p:pic>
        <p:nvPicPr>
          <p:cNvPr id="1028" name="Picture 4" descr="Comment réussir sa formation OpenClassrooms ? | by Clément Lionne | Medium">
            <a:extLst>
              <a:ext uri="{FF2B5EF4-FFF2-40B4-BE49-F238E27FC236}">
                <a16:creationId xmlns:a16="http://schemas.microsoft.com/office/drawing/2014/main" id="{8C8A9E3D-E22E-435F-AD60-BB13D1B196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57800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F7C7A9A4-0467-A731-F7C0-2FABE9A3B6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8094" y="5267129"/>
            <a:ext cx="2499940" cy="1590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3103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5E803FEE-B19E-1263-0074-D67733588A5A}"/>
              </a:ext>
            </a:extLst>
          </p:cNvPr>
          <p:cNvSpPr/>
          <p:nvPr/>
        </p:nvSpPr>
        <p:spPr>
          <a:xfrm>
            <a:off x="6101219" y="3694818"/>
            <a:ext cx="2822714" cy="1773131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Analyse &amp; Pré-traitements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Réduction de dimension PCA &amp; T-SNE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supervisée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non supervisée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Etapes de travail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97111A-8F32-4B6A-9A33-EE5CF8410233}"/>
              </a:ext>
            </a:extLst>
          </p:cNvPr>
          <p:cNvSpPr/>
          <p:nvPr/>
        </p:nvSpPr>
        <p:spPr>
          <a:xfrm>
            <a:off x="5564257" y="3241254"/>
            <a:ext cx="1351722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Nettoyage des données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BAB99E7-6FC1-4C43-AED9-98A151368CF1}"/>
              </a:ext>
            </a:extLst>
          </p:cNvPr>
          <p:cNvSpPr/>
          <p:nvPr/>
        </p:nvSpPr>
        <p:spPr>
          <a:xfrm>
            <a:off x="8196797" y="3241254"/>
            <a:ext cx="1351722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Assemblage  des données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D841F8E-7188-4E73-81FE-980BAF3C6841}"/>
              </a:ext>
            </a:extLst>
          </p:cNvPr>
          <p:cNvSpPr/>
          <p:nvPr/>
        </p:nvSpPr>
        <p:spPr>
          <a:xfrm>
            <a:off x="2907362" y="3241254"/>
            <a:ext cx="1351722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Récupération des données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BB7C1BF-81C6-4027-B610-4776E65F6C97}"/>
              </a:ext>
            </a:extLst>
          </p:cNvPr>
          <p:cNvCxnSpPr>
            <a:cxnSpLocks/>
            <a:stCxn id="15" idx="3"/>
            <a:endCxn id="12" idx="1"/>
          </p:cNvCxnSpPr>
          <p:nvPr/>
        </p:nvCxnSpPr>
        <p:spPr>
          <a:xfrm flipV="1">
            <a:off x="1660500" y="3483764"/>
            <a:ext cx="1246862" cy="1058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682128E0-E9CE-44A3-B2DB-6400F0DA323F}"/>
              </a:ext>
            </a:extLst>
          </p:cNvPr>
          <p:cNvSpPr/>
          <p:nvPr/>
        </p:nvSpPr>
        <p:spPr>
          <a:xfrm>
            <a:off x="308778" y="3251842"/>
            <a:ext cx="1351722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Compréhension du projet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8CA9F55-2A5B-49E1-AB20-BA21FAB5C438}"/>
              </a:ext>
            </a:extLst>
          </p:cNvPr>
          <p:cNvSpPr/>
          <p:nvPr/>
        </p:nvSpPr>
        <p:spPr>
          <a:xfrm>
            <a:off x="10729781" y="3241254"/>
            <a:ext cx="1093808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 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851D7C4-4B19-42C0-8083-6404B45A24E3}"/>
              </a:ext>
            </a:extLst>
          </p:cNvPr>
          <p:cNvCxnSpPr>
            <a:cxnSpLocks/>
            <a:stCxn id="12" idx="3"/>
            <a:endCxn id="9" idx="1"/>
          </p:cNvCxnSpPr>
          <p:nvPr/>
        </p:nvCxnSpPr>
        <p:spPr>
          <a:xfrm>
            <a:off x="4259084" y="3483764"/>
            <a:ext cx="1305173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5CCFFAD-13B3-4446-B55F-32368F546699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6915979" y="3483764"/>
            <a:ext cx="1280818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B0B79FD-F397-46DF-AFAD-DE55CB204263}"/>
              </a:ext>
            </a:extLst>
          </p:cNvPr>
          <p:cNvCxnSpPr>
            <a:cxnSpLocks/>
            <a:stCxn id="10" idx="3"/>
            <a:endCxn id="17" idx="1"/>
          </p:cNvCxnSpPr>
          <p:nvPr/>
        </p:nvCxnSpPr>
        <p:spPr>
          <a:xfrm>
            <a:off x="9548519" y="3483764"/>
            <a:ext cx="1181262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DBDC8ED4-20DD-45CB-AFAB-B6D82383AFDB}"/>
              </a:ext>
            </a:extLst>
          </p:cNvPr>
          <p:cNvSpPr/>
          <p:nvPr/>
        </p:nvSpPr>
        <p:spPr>
          <a:xfrm>
            <a:off x="6607776" y="5516650"/>
            <a:ext cx="1842223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Python et ses librairies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Notebook </a:t>
            </a:r>
            <a:r>
              <a:rPr lang="fr-FR" sz="14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jupyter</a:t>
            </a:r>
            <a:endParaRPr lang="fr-FR" sz="14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C64BA8F-A96E-411C-8370-43C9A75E9F63}"/>
              </a:ext>
            </a:extLst>
          </p:cNvPr>
          <p:cNvCxnSpPr>
            <a:cxnSpLocks/>
          </p:cNvCxnSpPr>
          <p:nvPr/>
        </p:nvCxnSpPr>
        <p:spPr>
          <a:xfrm>
            <a:off x="5772316" y="3715685"/>
            <a:ext cx="0" cy="2043475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655EEBE-79DC-489D-8950-C941A09E056B}"/>
              </a:ext>
            </a:extLst>
          </p:cNvPr>
          <p:cNvCxnSpPr>
            <a:cxnSpLocks/>
          </p:cNvCxnSpPr>
          <p:nvPr/>
        </p:nvCxnSpPr>
        <p:spPr>
          <a:xfrm>
            <a:off x="9284968" y="3715685"/>
            <a:ext cx="0" cy="2043475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07DDDC6-35B2-4288-AB8E-02A7CED37B7A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5772316" y="5759160"/>
            <a:ext cx="83546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59EA3ED-3BC2-4219-A1EC-F364296EB27F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8449999" y="5759160"/>
            <a:ext cx="834639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0AB3BC91-0781-45AA-8BD0-6F8DE8DBE3B1}"/>
              </a:ext>
            </a:extLst>
          </p:cNvPr>
          <p:cNvSpPr/>
          <p:nvPr/>
        </p:nvSpPr>
        <p:spPr>
          <a:xfrm>
            <a:off x="2050773" y="3110362"/>
            <a:ext cx="373711" cy="333301"/>
          </a:xfrm>
          <a:prstGeom prst="ellips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B2E8D83-4050-4061-ABFF-778F21590F43}"/>
              </a:ext>
            </a:extLst>
          </p:cNvPr>
          <p:cNvSpPr/>
          <p:nvPr/>
        </p:nvSpPr>
        <p:spPr>
          <a:xfrm>
            <a:off x="4730942" y="3105068"/>
            <a:ext cx="373711" cy="333301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A5A502D-31C2-48B8-882F-D511F3D6D706}"/>
              </a:ext>
            </a:extLst>
          </p:cNvPr>
          <p:cNvSpPr/>
          <p:nvPr/>
        </p:nvSpPr>
        <p:spPr>
          <a:xfrm>
            <a:off x="7364107" y="3105739"/>
            <a:ext cx="373711" cy="333301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5289C1D-941F-4529-9583-429AF6180A2A}"/>
              </a:ext>
            </a:extLst>
          </p:cNvPr>
          <p:cNvSpPr/>
          <p:nvPr/>
        </p:nvSpPr>
        <p:spPr>
          <a:xfrm>
            <a:off x="9952294" y="3105067"/>
            <a:ext cx="373711" cy="333301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4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89B6EB1-749F-8FE5-1F53-73F739D5872B}"/>
              </a:ext>
            </a:extLst>
          </p:cNvPr>
          <p:cNvSpPr/>
          <p:nvPr/>
        </p:nvSpPr>
        <p:spPr>
          <a:xfrm>
            <a:off x="5421175" y="2285773"/>
            <a:ext cx="1637886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Conduite du projet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D94778E-9E90-9833-3A9F-7ED9987288D3}"/>
              </a:ext>
            </a:extLst>
          </p:cNvPr>
          <p:cNvCxnSpPr>
            <a:cxnSpLocks/>
            <a:stCxn id="27" idx="1"/>
          </p:cNvCxnSpPr>
          <p:nvPr/>
        </p:nvCxnSpPr>
        <p:spPr>
          <a:xfrm flipH="1">
            <a:off x="984639" y="2528283"/>
            <a:ext cx="4436536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6344C-563C-69D0-B849-211FA0D88208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984639" y="2528283"/>
            <a:ext cx="0" cy="723559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FFD6519-37E9-AE98-3FCA-F2036B9281AC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1276685" y="2528283"/>
            <a:ext cx="0" cy="712971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6F2147C-491F-C230-9D20-776CABF37F69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7059061" y="2528283"/>
            <a:ext cx="4217624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8B12D9DD-CC3F-84A3-18B8-2EADAE928060}"/>
              </a:ext>
            </a:extLst>
          </p:cNvPr>
          <p:cNvSpPr/>
          <p:nvPr/>
        </p:nvSpPr>
        <p:spPr>
          <a:xfrm>
            <a:off x="5587117" y="2119121"/>
            <a:ext cx="373711" cy="33330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335F2DBB-962F-A988-7814-E4174F73E0DD}"/>
              </a:ext>
            </a:extLst>
          </p:cNvPr>
          <p:cNvSpPr/>
          <p:nvPr/>
        </p:nvSpPr>
        <p:spPr>
          <a:xfrm>
            <a:off x="6542268" y="2119120"/>
            <a:ext cx="373711" cy="33330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19FC82F-E491-FA09-CA7B-21223E604C4E}"/>
              </a:ext>
            </a:extLst>
          </p:cNvPr>
          <p:cNvSpPr/>
          <p:nvPr/>
        </p:nvSpPr>
        <p:spPr>
          <a:xfrm>
            <a:off x="6064692" y="2121285"/>
            <a:ext cx="373711" cy="3333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</a:t>
            </a:r>
          </a:p>
        </p:txBody>
      </p:sp>
    </p:spTree>
    <p:extLst>
      <p:ext uri="{BB962C8B-B14F-4D97-AF65-F5344CB8AC3E}">
        <p14:creationId xmlns:p14="http://schemas.microsoft.com/office/powerpoint/2010/main" val="14410673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Etapes de travail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89B6EB1-749F-8FE5-1F53-73F739D5872B}"/>
              </a:ext>
            </a:extLst>
          </p:cNvPr>
          <p:cNvSpPr/>
          <p:nvPr/>
        </p:nvSpPr>
        <p:spPr>
          <a:xfrm>
            <a:off x="1628405" y="1617861"/>
            <a:ext cx="1637886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Conduite du projet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D94778E-9E90-9833-3A9F-7ED9987288D3}"/>
              </a:ext>
            </a:extLst>
          </p:cNvPr>
          <p:cNvCxnSpPr>
            <a:cxnSpLocks/>
            <a:stCxn id="27" idx="1"/>
          </p:cNvCxnSpPr>
          <p:nvPr/>
        </p:nvCxnSpPr>
        <p:spPr>
          <a:xfrm flipH="1">
            <a:off x="666588" y="1860371"/>
            <a:ext cx="961817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6344C-563C-69D0-B849-211FA0D88208}"/>
              </a:ext>
            </a:extLst>
          </p:cNvPr>
          <p:cNvCxnSpPr>
            <a:cxnSpLocks/>
          </p:cNvCxnSpPr>
          <p:nvPr/>
        </p:nvCxnSpPr>
        <p:spPr>
          <a:xfrm flipV="1">
            <a:off x="666588" y="1860371"/>
            <a:ext cx="0" cy="723559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FFD6519-37E9-AE98-3FCA-F2036B9281AC}"/>
              </a:ext>
            </a:extLst>
          </p:cNvPr>
          <p:cNvCxnSpPr>
            <a:cxnSpLocks/>
          </p:cNvCxnSpPr>
          <p:nvPr/>
        </p:nvCxnSpPr>
        <p:spPr>
          <a:xfrm>
            <a:off x="4187851" y="1860371"/>
            <a:ext cx="0" cy="712971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6F2147C-491F-C230-9D20-776CABF37F69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3266291" y="1860371"/>
            <a:ext cx="92156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8B12D9DD-CC3F-84A3-18B8-2EADAE928060}"/>
              </a:ext>
            </a:extLst>
          </p:cNvPr>
          <p:cNvSpPr/>
          <p:nvPr/>
        </p:nvSpPr>
        <p:spPr>
          <a:xfrm>
            <a:off x="2260492" y="1451210"/>
            <a:ext cx="373711" cy="33330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FC73B9D-731B-466D-CBC9-BC82F1B00CCE}"/>
              </a:ext>
            </a:extLst>
          </p:cNvPr>
          <p:cNvCxnSpPr>
            <a:cxnSpLocks/>
            <a:stCxn id="40" idx="3"/>
            <a:endCxn id="38" idx="1"/>
          </p:cNvCxnSpPr>
          <p:nvPr/>
        </p:nvCxnSpPr>
        <p:spPr>
          <a:xfrm flipV="1">
            <a:off x="3818205" y="3923603"/>
            <a:ext cx="2894597" cy="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7391AF72-B38A-6969-F556-8027FAC9C967}"/>
              </a:ext>
            </a:extLst>
          </p:cNvPr>
          <p:cNvSpPr/>
          <p:nvPr/>
        </p:nvSpPr>
        <p:spPr>
          <a:xfrm>
            <a:off x="6712802" y="2154438"/>
            <a:ext cx="3544379" cy="3538329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Lowercase (lettre minuscule)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Tokenisation (séparation des mots)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Stopwords (élimination des mots de liaisons et les ponctuations)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Lemmatisation (racinisation)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Vectorisation: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lphaL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Bag of </a:t>
            </a:r>
            <a:r>
              <a:rPr lang="fr-FR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Words</a:t>
            </a: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simple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lphaL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TF-IDF (</a:t>
            </a:r>
            <a:r>
              <a:rPr lang="fr-FR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BoW</a:t>
            </a: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lphaL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Word2vec (Word </a:t>
            </a:r>
            <a:r>
              <a:rPr lang="fr-FR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embeding</a:t>
            </a: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lphaL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Bert (Word </a:t>
            </a:r>
            <a:r>
              <a:rPr lang="fr-FR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lphaL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Universal sentence encoder (USE)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897837A-3CA4-6114-DE54-221A01B033D5}"/>
              </a:ext>
            </a:extLst>
          </p:cNvPr>
          <p:cNvSpPr/>
          <p:nvPr/>
        </p:nvSpPr>
        <p:spPr>
          <a:xfrm>
            <a:off x="995491" y="3037038"/>
            <a:ext cx="2822714" cy="1773131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Analyse &amp; Pré-traitements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Réduction de dimension PCA &amp; T-SNE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supervisée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non supervisée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4F24A11-CAEE-62ED-03B3-F2300231B987}"/>
              </a:ext>
            </a:extLst>
          </p:cNvPr>
          <p:cNvSpPr/>
          <p:nvPr/>
        </p:nvSpPr>
        <p:spPr>
          <a:xfrm>
            <a:off x="458529" y="2583474"/>
            <a:ext cx="1351722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Nettoyage des données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23E10A0-8938-A99C-62CC-8C2ED5A7F765}"/>
              </a:ext>
            </a:extLst>
          </p:cNvPr>
          <p:cNvSpPr/>
          <p:nvPr/>
        </p:nvSpPr>
        <p:spPr>
          <a:xfrm>
            <a:off x="3091069" y="2583474"/>
            <a:ext cx="1351722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Assemblage  des données 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854202A-79E0-DAE6-0313-682BA8C9E942}"/>
              </a:ext>
            </a:extLst>
          </p:cNvPr>
          <p:cNvCxnSpPr>
            <a:cxnSpLocks/>
            <a:stCxn id="42" idx="3"/>
            <a:endCxn id="43" idx="1"/>
          </p:cNvCxnSpPr>
          <p:nvPr/>
        </p:nvCxnSpPr>
        <p:spPr>
          <a:xfrm>
            <a:off x="1810251" y="2825984"/>
            <a:ext cx="1280818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7022388D-5C90-AEF0-F09C-A79D6D658110}"/>
              </a:ext>
            </a:extLst>
          </p:cNvPr>
          <p:cNvSpPr/>
          <p:nvPr/>
        </p:nvSpPr>
        <p:spPr>
          <a:xfrm>
            <a:off x="1502048" y="4858870"/>
            <a:ext cx="1842223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Python et ses librairies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Notebook </a:t>
            </a:r>
            <a:r>
              <a:rPr lang="fr-FR" sz="14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jupyter</a:t>
            </a:r>
            <a:endParaRPr lang="fr-FR" sz="14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C318A95C-98F5-60D6-8A05-DAD00D28106C}"/>
              </a:ext>
            </a:extLst>
          </p:cNvPr>
          <p:cNvCxnSpPr>
            <a:cxnSpLocks/>
          </p:cNvCxnSpPr>
          <p:nvPr/>
        </p:nvCxnSpPr>
        <p:spPr>
          <a:xfrm>
            <a:off x="666588" y="3057905"/>
            <a:ext cx="0" cy="2043475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71244B9-A189-8AB6-93EF-D2F5078152ED}"/>
              </a:ext>
            </a:extLst>
          </p:cNvPr>
          <p:cNvCxnSpPr>
            <a:cxnSpLocks/>
          </p:cNvCxnSpPr>
          <p:nvPr/>
        </p:nvCxnSpPr>
        <p:spPr>
          <a:xfrm>
            <a:off x="4179240" y="3057905"/>
            <a:ext cx="0" cy="2043475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729DE86-9798-CC07-0898-0B3380F397D8}"/>
              </a:ext>
            </a:extLst>
          </p:cNvPr>
          <p:cNvCxnSpPr>
            <a:cxnSpLocks/>
            <a:stCxn id="45" idx="1"/>
          </p:cNvCxnSpPr>
          <p:nvPr/>
        </p:nvCxnSpPr>
        <p:spPr>
          <a:xfrm flipH="1">
            <a:off x="666588" y="5101380"/>
            <a:ext cx="83546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A3843DD-8880-0802-C2D1-FECA94EFFB59}"/>
              </a:ext>
            </a:extLst>
          </p:cNvPr>
          <p:cNvCxnSpPr>
            <a:cxnSpLocks/>
            <a:stCxn id="45" idx="3"/>
          </p:cNvCxnSpPr>
          <p:nvPr/>
        </p:nvCxnSpPr>
        <p:spPr>
          <a:xfrm>
            <a:off x="3344271" y="5101380"/>
            <a:ext cx="834639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>
            <a:extLst>
              <a:ext uri="{FF2B5EF4-FFF2-40B4-BE49-F238E27FC236}">
                <a16:creationId xmlns:a16="http://schemas.microsoft.com/office/drawing/2014/main" id="{1BCB6A37-63B5-B862-B7D4-0C5B388B86C5}"/>
              </a:ext>
            </a:extLst>
          </p:cNvPr>
          <p:cNvSpPr/>
          <p:nvPr/>
        </p:nvSpPr>
        <p:spPr>
          <a:xfrm>
            <a:off x="2258379" y="2447959"/>
            <a:ext cx="373711" cy="333301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7143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Structure des données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9AB508C-DF2E-5118-F266-DD4F97B2B1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6144248"/>
              </p:ext>
            </p:extLst>
          </p:nvPr>
        </p:nvGraphicFramePr>
        <p:xfrm>
          <a:off x="4635500" y="2667000"/>
          <a:ext cx="2921000" cy="1524000"/>
        </p:xfrm>
        <a:graphic>
          <a:graphicData uri="http://schemas.openxmlformats.org/drawingml/2006/table">
            <a:tbl>
              <a:tblPr/>
              <a:tblGrid>
                <a:gridCol w="2312062">
                  <a:extLst>
                    <a:ext uri="{9D8B030D-6E8A-4147-A177-3AD203B41FA5}">
                      <a16:colId xmlns:a16="http://schemas.microsoft.com/office/drawing/2014/main" val="3439380758"/>
                    </a:ext>
                  </a:extLst>
                </a:gridCol>
                <a:gridCol w="608938">
                  <a:extLst>
                    <a:ext uri="{9D8B030D-6E8A-4147-A177-3AD203B41FA5}">
                      <a16:colId xmlns:a16="http://schemas.microsoft.com/office/drawing/2014/main" val="159152989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Caractéristiques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Valeurs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7916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Nombre de lignes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1050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677565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Nombre de colonnes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13931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Nombre de variables catégorielles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074644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Nombre de variables numériques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31758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Pourcentage de données manquantes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338644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Nombre de doubmons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246904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Nombre de valeurs manquantes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341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26260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2860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Structure des données textuelles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2613327" y="6393975"/>
            <a:ext cx="6965343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3: représentation de la présence de valeurs manquantes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FB96F44E-F948-9378-BFDE-4F0D423CAD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23" y="1644564"/>
            <a:ext cx="7655416" cy="3948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C334668-E030-E025-B2FF-09EFE00694B7}"/>
              </a:ext>
            </a:extLst>
          </p:cNvPr>
          <p:cNvSpPr/>
          <p:nvPr/>
        </p:nvSpPr>
        <p:spPr>
          <a:xfrm>
            <a:off x="8038769" y="1907160"/>
            <a:ext cx="3967701" cy="22513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Remarque:</a:t>
            </a:r>
          </a:p>
          <a:p>
            <a:pPr algn="just">
              <a:lnSpc>
                <a:spcPct val="150000"/>
              </a:lnSpc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 variable ‘</a:t>
            </a:r>
            <a:r>
              <a:rPr lang="fr-FR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product_category_tree</a:t>
            </a: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’ comporte plusieurs sous catégories de produits. Cette particularité est prise en considération durant le projet.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0849F97-0562-958D-7636-E7F90D33DC6E}"/>
              </a:ext>
            </a:extLst>
          </p:cNvPr>
          <p:cNvSpPr/>
          <p:nvPr/>
        </p:nvSpPr>
        <p:spPr>
          <a:xfrm rot="2590144">
            <a:off x="1810951" y="4494120"/>
            <a:ext cx="561674" cy="129606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15122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Données sur les produits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2613327" y="6393975"/>
            <a:ext cx="6965343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4: représentation du nombre de produits par sous catégorie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D37CDF6-2E40-E588-EAEB-FFFD93E73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5698" y="894191"/>
            <a:ext cx="4800600" cy="556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313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Données sur les produits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2613327" y="6393975"/>
            <a:ext cx="6965343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5: représentation du nombre de produits par sous catégorie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873B3B1-712D-9462-EA63-B489E8B2D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0245" y="701598"/>
            <a:ext cx="9771509" cy="355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6975129E-2C94-2E8D-0D49-BF7337887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398" y="4175465"/>
            <a:ext cx="11561197" cy="2390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7257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Données sur les produits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2613327" y="6393975"/>
            <a:ext cx="6965343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6: représentation des mots les plus fréquents des produits d’une sous catégories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2D0AA33-8225-AACC-1007-97FDEA973A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7865" y="803275"/>
            <a:ext cx="6676265" cy="5630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40053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Données sur les descriptions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2613327" y="6393975"/>
            <a:ext cx="6965343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7: représentation des mots les plus utilisés pour la description des produits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ACEF5ED-412A-00C1-2746-942E2117A7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3110" y="742950"/>
            <a:ext cx="8105775" cy="537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332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Analyse Bag of Word simple (</a:t>
            </a:r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BoW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2460928" y="6396824"/>
            <a:ext cx="7270144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8: représentation de l’analyse Bag of Word pour les catégories réelles (A) et par groupes (B)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064AEC-F9F9-AC0C-12EA-E21A7FABA641}"/>
              </a:ext>
            </a:extLst>
          </p:cNvPr>
          <p:cNvSpPr/>
          <p:nvPr/>
        </p:nvSpPr>
        <p:spPr>
          <a:xfrm>
            <a:off x="873317" y="5100786"/>
            <a:ext cx="1464366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Score ARI: 0.537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4DECFE9-5748-5D22-389C-3B82655F50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813" y="1666875"/>
            <a:ext cx="8334375" cy="352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860AE46-8AC5-AA67-B08B-D2A02AE06549}"/>
              </a:ext>
            </a:extLst>
          </p:cNvPr>
          <p:cNvSpPr/>
          <p:nvPr/>
        </p:nvSpPr>
        <p:spPr>
          <a:xfrm>
            <a:off x="1669775" y="1507849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DC2F25-735F-6740-CA96-62F3E2DE47EA}"/>
              </a:ext>
            </a:extLst>
          </p:cNvPr>
          <p:cNvSpPr/>
          <p:nvPr/>
        </p:nvSpPr>
        <p:spPr>
          <a:xfrm>
            <a:off x="5966481" y="1507849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6271833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Analyse TF-IDF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2613327" y="6393975"/>
            <a:ext cx="6965343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9: représentation de l’analyse TF-IDF pour les catégories réelles (A) et par groupes (B)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04A0979-2B7A-1C65-C9C6-BDE657AE20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813" y="1666875"/>
            <a:ext cx="8334375" cy="352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03BB605-1160-F66C-A204-24ABD30820D2}"/>
              </a:ext>
            </a:extLst>
          </p:cNvPr>
          <p:cNvSpPr/>
          <p:nvPr/>
        </p:nvSpPr>
        <p:spPr>
          <a:xfrm>
            <a:off x="873316" y="5100786"/>
            <a:ext cx="1527977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Score ARI: 0.5075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E963D0-6132-A077-A8D3-69E7D014CBEF}"/>
              </a:ext>
            </a:extLst>
          </p:cNvPr>
          <p:cNvSpPr/>
          <p:nvPr/>
        </p:nvSpPr>
        <p:spPr>
          <a:xfrm>
            <a:off x="1669775" y="1507849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F978137-D9BC-5F43-0631-15D56DA15C5C}"/>
              </a:ext>
            </a:extLst>
          </p:cNvPr>
          <p:cNvSpPr/>
          <p:nvPr/>
        </p:nvSpPr>
        <p:spPr>
          <a:xfrm>
            <a:off x="5966481" y="1507849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015784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B9A97BD-79BD-48C4-A5F4-48C5A2ABA309}"/>
              </a:ext>
            </a:extLst>
          </p:cNvPr>
          <p:cNvSpPr/>
          <p:nvPr/>
        </p:nvSpPr>
        <p:spPr>
          <a:xfrm>
            <a:off x="8053231" y="3095887"/>
            <a:ext cx="3458820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Projet d’étude: lancer une marketplace e-commerce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CA3E8C7-7464-443E-8FC9-3150C3F28291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>
            <a:off x="4213155" y="3338397"/>
            <a:ext cx="3840076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>
            <a:extLst>
              <a:ext uri="{FF2B5EF4-FFF2-40B4-BE49-F238E27FC236}">
                <a16:creationId xmlns:a16="http://schemas.microsoft.com/office/drawing/2014/main" id="{90FAF90B-8C16-9B67-1CAB-79CAB231F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4987" y="2362161"/>
            <a:ext cx="3068168" cy="1952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39136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Analyse word2vec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2488094" y="6396824"/>
            <a:ext cx="7215812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10: représentation de l’analyse Word2Vec pour les catégories réelles (A) et par groupes (B) 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E45D2D0-F044-B2A2-F902-0D37A11C2A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813" y="1666875"/>
            <a:ext cx="8334375" cy="352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3EECC8D-76B0-9ECF-0630-576171AF62DD}"/>
              </a:ext>
            </a:extLst>
          </p:cNvPr>
          <p:cNvSpPr/>
          <p:nvPr/>
        </p:nvSpPr>
        <p:spPr>
          <a:xfrm>
            <a:off x="873316" y="5100786"/>
            <a:ext cx="1527977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Score ARI: 0.431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877F174-4637-1150-FAD8-F51D53618977}"/>
              </a:ext>
            </a:extLst>
          </p:cNvPr>
          <p:cNvSpPr/>
          <p:nvPr/>
        </p:nvSpPr>
        <p:spPr>
          <a:xfrm>
            <a:off x="1669775" y="1507849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7EA9126-AD96-B4BC-D338-69F39D867AC3}"/>
              </a:ext>
            </a:extLst>
          </p:cNvPr>
          <p:cNvSpPr/>
          <p:nvPr/>
        </p:nvSpPr>
        <p:spPr>
          <a:xfrm>
            <a:off x="5966481" y="1507849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2353908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Analyse BERT (HuggingFace)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2306891" y="6396824"/>
            <a:ext cx="8082504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11: représentation de l’analyse BERT (</a:t>
            </a:r>
            <a:r>
              <a:rPr lang="fr-FR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HuggingFace</a:t>
            </a: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pour les catégories réelles (A) et par groupes (B)  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69E8940-1FF9-7E4F-C257-BA6A67B6E8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813" y="1666875"/>
            <a:ext cx="8334375" cy="352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39A0D51-ED39-4B8F-15E8-BE4587CA5EE2}"/>
              </a:ext>
            </a:extLst>
          </p:cNvPr>
          <p:cNvSpPr/>
          <p:nvPr/>
        </p:nvSpPr>
        <p:spPr>
          <a:xfrm>
            <a:off x="873316" y="5100786"/>
            <a:ext cx="1527977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Score ARI: 0.484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A6547B-F3D8-73A2-FFD1-9E8CE694DA5B}"/>
              </a:ext>
            </a:extLst>
          </p:cNvPr>
          <p:cNvSpPr/>
          <p:nvPr/>
        </p:nvSpPr>
        <p:spPr>
          <a:xfrm>
            <a:off x="1669775" y="1507849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5FA33D5-1544-0981-D219-B291FFAE8595}"/>
              </a:ext>
            </a:extLst>
          </p:cNvPr>
          <p:cNvSpPr/>
          <p:nvPr/>
        </p:nvSpPr>
        <p:spPr>
          <a:xfrm>
            <a:off x="5966481" y="1507849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6450240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Analyse BERT (hub </a:t>
            </a:r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2018967" y="6396824"/>
            <a:ext cx="8154066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12: représentation de l’analyse BERT (hub </a:t>
            </a:r>
            <a:r>
              <a:rPr lang="fr-FR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pour les catégories réelles (A) et par groupes (B)  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AFBA5F4E-EF04-0B71-A4E5-39432C030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238" y="1666875"/>
            <a:ext cx="8391525" cy="352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76DB009-F24F-D7AF-1A58-81A1C1EA40C4}"/>
              </a:ext>
            </a:extLst>
          </p:cNvPr>
          <p:cNvSpPr/>
          <p:nvPr/>
        </p:nvSpPr>
        <p:spPr>
          <a:xfrm>
            <a:off x="873316" y="5100786"/>
            <a:ext cx="1527977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Score ARI: 0.5969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C70C1E-175E-C4D2-AC1F-1F1C438750F4}"/>
              </a:ext>
            </a:extLst>
          </p:cNvPr>
          <p:cNvSpPr/>
          <p:nvPr/>
        </p:nvSpPr>
        <p:spPr>
          <a:xfrm>
            <a:off x="1669775" y="1507849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9F1D75-AF33-064C-6D2F-2574411F23F1}"/>
              </a:ext>
            </a:extLst>
          </p:cNvPr>
          <p:cNvSpPr/>
          <p:nvPr/>
        </p:nvSpPr>
        <p:spPr>
          <a:xfrm>
            <a:off x="5966481" y="1507849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3041182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Analyse Universal Sentence Encoder (USE)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1625377" y="6396824"/>
            <a:ext cx="8941245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13: représentation de l’analyse Universal Sentence Encoder (USE) pour les catégories réelles (A) et par groupes (B) 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96B31F0-1155-4FD9-9DE1-9463F7E36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813" y="1666875"/>
            <a:ext cx="8334375" cy="352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A5DE77B-ABF1-131B-BB3A-05CA90C06AC2}"/>
              </a:ext>
            </a:extLst>
          </p:cNvPr>
          <p:cNvSpPr/>
          <p:nvPr/>
        </p:nvSpPr>
        <p:spPr>
          <a:xfrm>
            <a:off x="873316" y="5100786"/>
            <a:ext cx="1527977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Score ARI: 0.5096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01A66A-23A3-05A5-4159-2492728B1FB6}"/>
              </a:ext>
            </a:extLst>
          </p:cNvPr>
          <p:cNvSpPr/>
          <p:nvPr/>
        </p:nvSpPr>
        <p:spPr>
          <a:xfrm>
            <a:off x="1669775" y="1507849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A3F2F9F-4AAE-094D-F8EE-EB22E2923A65}"/>
              </a:ext>
            </a:extLst>
          </p:cNvPr>
          <p:cNvSpPr/>
          <p:nvPr/>
        </p:nvSpPr>
        <p:spPr>
          <a:xfrm>
            <a:off x="5966481" y="1507849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7328533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Comparaison des analyses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1625377" y="6396824"/>
            <a:ext cx="8941245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14: représentation de l’analyse Universal Sentence Encoder (USE) pour les catégories réelles (A) et par groupes (B) 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79C51471-B34D-9529-12A0-33A42ACC490E}"/>
              </a:ext>
            </a:extLst>
          </p:cNvPr>
          <p:cNvGraphicFramePr>
            <a:graphicFrameLocks/>
          </p:cNvGraphicFramePr>
          <p:nvPr/>
        </p:nvGraphicFramePr>
        <p:xfrm>
          <a:off x="3810000" y="20574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518578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Analyse LDA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2556341" y="6396824"/>
            <a:ext cx="7079313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15: représentation de l’analyse LDA pour les catégories réelles (A) et par groupes (B) </a:t>
            </a: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0062EEEC-FFD5-BBA0-CA6A-CF34FAB69A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4864" y="676496"/>
            <a:ext cx="5742271" cy="5839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12BF8A4-F8FA-E2DC-6CC9-2F1258DADDCF}"/>
              </a:ext>
            </a:extLst>
          </p:cNvPr>
          <p:cNvSpPr/>
          <p:nvPr/>
        </p:nvSpPr>
        <p:spPr>
          <a:xfrm>
            <a:off x="3034033" y="617303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516907-D400-A957-89DB-CA559ED85EF1}"/>
              </a:ext>
            </a:extLst>
          </p:cNvPr>
          <p:cNvSpPr/>
          <p:nvPr/>
        </p:nvSpPr>
        <p:spPr>
          <a:xfrm>
            <a:off x="6068066" y="617303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6F649D-E45A-54C1-CC28-605D39582099}"/>
              </a:ext>
            </a:extLst>
          </p:cNvPr>
          <p:cNvSpPr/>
          <p:nvPr/>
        </p:nvSpPr>
        <p:spPr>
          <a:xfrm>
            <a:off x="1792352" y="5032100"/>
            <a:ext cx="1527977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Score ARI: 0.420</a:t>
            </a:r>
          </a:p>
        </p:txBody>
      </p:sp>
    </p:spTree>
    <p:extLst>
      <p:ext uri="{BB962C8B-B14F-4D97-AF65-F5344CB8AC3E}">
        <p14:creationId xmlns:p14="http://schemas.microsoft.com/office/powerpoint/2010/main" val="27169185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Analyse ACP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2556341" y="6396824"/>
            <a:ext cx="7079313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16: représentation de l’analyse ACP (classification non supervisée)</a:t>
            </a: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B8895A50-ABD2-48AA-0146-D9F0D01ED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843088"/>
            <a:ext cx="6858000" cy="3171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06380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Analyse ACP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1347082" y="6396824"/>
            <a:ext cx="9497836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17: représentation de l’analyse ACP (classification non supervisée). En (A): clustering et en (B): le coefficient de silhouette </a:t>
            </a:r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BCCAB860-3D94-E339-01AA-FCF963B60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919" y="2289194"/>
            <a:ext cx="5161060" cy="2843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>
            <a:extLst>
              <a:ext uri="{FF2B5EF4-FFF2-40B4-BE49-F238E27FC236}">
                <a16:creationId xmlns:a16="http://schemas.microsoft.com/office/drawing/2014/main" id="{CDF3F669-EE17-CE34-779C-708090491E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2053" y="2163482"/>
            <a:ext cx="4267200" cy="3228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5F84234-DAEF-8D42-BE32-9FDB26697020}"/>
              </a:ext>
            </a:extLst>
          </p:cNvPr>
          <p:cNvSpPr/>
          <p:nvPr/>
        </p:nvSpPr>
        <p:spPr>
          <a:xfrm>
            <a:off x="142088" y="1971142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0066EB-DE7C-1C3D-B116-35921577019C}"/>
              </a:ext>
            </a:extLst>
          </p:cNvPr>
          <p:cNvSpPr/>
          <p:nvPr/>
        </p:nvSpPr>
        <p:spPr>
          <a:xfrm>
            <a:off x="7311222" y="1971142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287528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supervisée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49376A-A838-D059-6E98-F9104C47F74D}"/>
              </a:ext>
            </a:extLst>
          </p:cNvPr>
          <p:cNvSpPr/>
          <p:nvPr/>
        </p:nvSpPr>
        <p:spPr>
          <a:xfrm>
            <a:off x="4112149" y="2121846"/>
            <a:ext cx="3967701" cy="22513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Remarque:</a:t>
            </a:r>
          </a:p>
          <a:p>
            <a:pPr algn="just">
              <a:lnSpc>
                <a:spcPct val="150000"/>
              </a:lnSpc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Etant donnée que nous avons en notre possession des données non labélisées, une classification supervisée (de type: Multinomial </a:t>
            </a:r>
            <a:r>
              <a:rPr lang="fr-FR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Baive</a:t>
            </a: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Bayes, SVC ou </a:t>
            </a:r>
            <a:r>
              <a:rPr lang="fr-FR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Logistic</a:t>
            </a: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Regression</a:t>
            </a: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n’est pas très pertinente.</a:t>
            </a:r>
          </a:p>
        </p:txBody>
      </p:sp>
    </p:spTree>
    <p:extLst>
      <p:ext uri="{BB962C8B-B14F-4D97-AF65-F5344CB8AC3E}">
        <p14:creationId xmlns:p14="http://schemas.microsoft.com/office/powerpoint/2010/main" val="863302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Etapes de travail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89B6EB1-749F-8FE5-1F53-73F739D5872B}"/>
              </a:ext>
            </a:extLst>
          </p:cNvPr>
          <p:cNvSpPr/>
          <p:nvPr/>
        </p:nvSpPr>
        <p:spPr>
          <a:xfrm>
            <a:off x="1628405" y="1617861"/>
            <a:ext cx="1637886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Conduite du projet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D94778E-9E90-9833-3A9F-7ED9987288D3}"/>
              </a:ext>
            </a:extLst>
          </p:cNvPr>
          <p:cNvCxnSpPr>
            <a:cxnSpLocks/>
            <a:stCxn id="27" idx="1"/>
          </p:cNvCxnSpPr>
          <p:nvPr/>
        </p:nvCxnSpPr>
        <p:spPr>
          <a:xfrm flipH="1">
            <a:off x="666588" y="1860371"/>
            <a:ext cx="961817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6344C-563C-69D0-B849-211FA0D88208}"/>
              </a:ext>
            </a:extLst>
          </p:cNvPr>
          <p:cNvCxnSpPr>
            <a:cxnSpLocks/>
          </p:cNvCxnSpPr>
          <p:nvPr/>
        </p:nvCxnSpPr>
        <p:spPr>
          <a:xfrm flipV="1">
            <a:off x="666588" y="1860371"/>
            <a:ext cx="0" cy="723559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FFD6519-37E9-AE98-3FCA-F2036B9281AC}"/>
              </a:ext>
            </a:extLst>
          </p:cNvPr>
          <p:cNvCxnSpPr>
            <a:cxnSpLocks/>
          </p:cNvCxnSpPr>
          <p:nvPr/>
        </p:nvCxnSpPr>
        <p:spPr>
          <a:xfrm>
            <a:off x="4187851" y="1860371"/>
            <a:ext cx="0" cy="712971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6F2147C-491F-C230-9D20-776CABF37F69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3266291" y="1860371"/>
            <a:ext cx="92156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FC73B9D-731B-466D-CBC9-BC82F1B00CCE}"/>
              </a:ext>
            </a:extLst>
          </p:cNvPr>
          <p:cNvCxnSpPr>
            <a:cxnSpLocks/>
            <a:stCxn id="40" idx="3"/>
            <a:endCxn id="38" idx="1"/>
          </p:cNvCxnSpPr>
          <p:nvPr/>
        </p:nvCxnSpPr>
        <p:spPr>
          <a:xfrm flipV="1">
            <a:off x="3818205" y="3923603"/>
            <a:ext cx="2894597" cy="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7391AF72-B38A-6969-F556-8027FAC9C967}"/>
              </a:ext>
            </a:extLst>
          </p:cNvPr>
          <p:cNvSpPr/>
          <p:nvPr/>
        </p:nvSpPr>
        <p:spPr>
          <a:xfrm>
            <a:off x="6712802" y="2154438"/>
            <a:ext cx="3337641" cy="3538329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Création de descripteurs par image et toutes images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Création de groupes de descripteurs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Création histogramme par image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Réduction de dimension PCA/T-SNE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Analyse visuelle : Affichage T-SNE selon catégories d’images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Analyse mesures: Similitude entre catégories et clusters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897837A-3CA4-6114-DE54-221A01B033D5}"/>
              </a:ext>
            </a:extLst>
          </p:cNvPr>
          <p:cNvSpPr/>
          <p:nvPr/>
        </p:nvSpPr>
        <p:spPr>
          <a:xfrm>
            <a:off x="995491" y="3037038"/>
            <a:ext cx="2822714" cy="1773131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Analyse &amp; Pré-traitements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Réduction de dimension PCA &amp; T-SNE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supervisée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non supervisée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4F24A11-CAEE-62ED-03B3-F2300231B987}"/>
              </a:ext>
            </a:extLst>
          </p:cNvPr>
          <p:cNvSpPr/>
          <p:nvPr/>
        </p:nvSpPr>
        <p:spPr>
          <a:xfrm>
            <a:off x="458529" y="2583474"/>
            <a:ext cx="1351722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Nettoyage des données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23E10A0-8938-A99C-62CC-8C2ED5A7F765}"/>
              </a:ext>
            </a:extLst>
          </p:cNvPr>
          <p:cNvSpPr/>
          <p:nvPr/>
        </p:nvSpPr>
        <p:spPr>
          <a:xfrm>
            <a:off x="3091069" y="2583474"/>
            <a:ext cx="1351722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Assemblage  des données 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854202A-79E0-DAE6-0313-682BA8C9E942}"/>
              </a:ext>
            </a:extLst>
          </p:cNvPr>
          <p:cNvCxnSpPr>
            <a:cxnSpLocks/>
            <a:stCxn id="42" idx="3"/>
            <a:endCxn id="43" idx="1"/>
          </p:cNvCxnSpPr>
          <p:nvPr/>
        </p:nvCxnSpPr>
        <p:spPr>
          <a:xfrm>
            <a:off x="1810251" y="2825984"/>
            <a:ext cx="1280818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7022388D-5C90-AEF0-F09C-A79D6D658110}"/>
              </a:ext>
            </a:extLst>
          </p:cNvPr>
          <p:cNvSpPr/>
          <p:nvPr/>
        </p:nvSpPr>
        <p:spPr>
          <a:xfrm>
            <a:off x="1502048" y="4858870"/>
            <a:ext cx="1842223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Python et ses librairies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Notebook </a:t>
            </a:r>
            <a:r>
              <a:rPr lang="fr-FR" sz="14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jupyter</a:t>
            </a:r>
            <a:endParaRPr lang="fr-FR" sz="14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C318A95C-98F5-60D6-8A05-DAD00D28106C}"/>
              </a:ext>
            </a:extLst>
          </p:cNvPr>
          <p:cNvCxnSpPr>
            <a:cxnSpLocks/>
          </p:cNvCxnSpPr>
          <p:nvPr/>
        </p:nvCxnSpPr>
        <p:spPr>
          <a:xfrm>
            <a:off x="666588" y="3057905"/>
            <a:ext cx="0" cy="2043475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71244B9-A189-8AB6-93EF-D2F5078152ED}"/>
              </a:ext>
            </a:extLst>
          </p:cNvPr>
          <p:cNvCxnSpPr>
            <a:cxnSpLocks/>
          </p:cNvCxnSpPr>
          <p:nvPr/>
        </p:nvCxnSpPr>
        <p:spPr>
          <a:xfrm>
            <a:off x="4179240" y="3057905"/>
            <a:ext cx="0" cy="2043475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729DE86-9798-CC07-0898-0B3380F397D8}"/>
              </a:ext>
            </a:extLst>
          </p:cNvPr>
          <p:cNvCxnSpPr>
            <a:cxnSpLocks/>
            <a:stCxn id="45" idx="1"/>
          </p:cNvCxnSpPr>
          <p:nvPr/>
        </p:nvCxnSpPr>
        <p:spPr>
          <a:xfrm flipH="1">
            <a:off x="666588" y="5101380"/>
            <a:ext cx="83546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A3843DD-8880-0802-C2D1-FECA94EFFB59}"/>
              </a:ext>
            </a:extLst>
          </p:cNvPr>
          <p:cNvCxnSpPr>
            <a:cxnSpLocks/>
            <a:stCxn id="45" idx="3"/>
          </p:cNvCxnSpPr>
          <p:nvPr/>
        </p:nvCxnSpPr>
        <p:spPr>
          <a:xfrm>
            <a:off x="3344271" y="5101380"/>
            <a:ext cx="834639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>
            <a:extLst>
              <a:ext uri="{FF2B5EF4-FFF2-40B4-BE49-F238E27FC236}">
                <a16:creationId xmlns:a16="http://schemas.microsoft.com/office/drawing/2014/main" id="{1BCB6A37-63B5-B862-B7D4-0C5B388B86C5}"/>
              </a:ext>
            </a:extLst>
          </p:cNvPr>
          <p:cNvSpPr/>
          <p:nvPr/>
        </p:nvSpPr>
        <p:spPr>
          <a:xfrm>
            <a:off x="2258379" y="2447959"/>
            <a:ext cx="373711" cy="333301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87A5754-1143-0A80-5EA3-7F73E01E9EE2}"/>
              </a:ext>
            </a:extLst>
          </p:cNvPr>
          <p:cNvSpPr/>
          <p:nvPr/>
        </p:nvSpPr>
        <p:spPr>
          <a:xfrm>
            <a:off x="2258379" y="1451210"/>
            <a:ext cx="373711" cy="33330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094576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690B5CA-E74A-E454-413C-20700FDDA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566862"/>
            <a:ext cx="9601200" cy="37242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EE3A05-F1A8-4929-D82C-F8FB5616F70B}"/>
              </a:ext>
            </a:extLst>
          </p:cNvPr>
          <p:cNvSpPr/>
          <p:nvPr/>
        </p:nvSpPr>
        <p:spPr>
          <a:xfrm>
            <a:off x="2613327" y="6393975"/>
            <a:ext cx="6965343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1: illustration du fonctionnement d’une </a:t>
            </a:r>
            <a:r>
              <a:rPr lang="fr-FR" sz="14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marketplace</a:t>
            </a: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e-commerce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290CD4-8ABD-F222-C68D-5281B6D56BB1}"/>
              </a:ext>
            </a:extLst>
          </p:cNvPr>
          <p:cNvSpPr/>
          <p:nvPr/>
        </p:nvSpPr>
        <p:spPr>
          <a:xfrm>
            <a:off x="4589573" y="2258170"/>
            <a:ext cx="2423478" cy="6520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Une </a:t>
            </a:r>
            <a:r>
              <a:rPr lang="fr-FR" sz="14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marketplace</a:t>
            </a: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e-commerce</a:t>
            </a:r>
          </a:p>
        </p:txBody>
      </p:sp>
    </p:spTree>
    <p:extLst>
      <p:ext uri="{BB962C8B-B14F-4D97-AF65-F5344CB8AC3E}">
        <p14:creationId xmlns:p14="http://schemas.microsoft.com/office/powerpoint/2010/main" val="7293484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Essai de convolution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2556341" y="6396824"/>
            <a:ext cx="7079313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18: représentation d’un essai de convolution</a:t>
            </a:r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B75DDC6D-3AF6-C17A-2FD9-AEAF25BA1A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583" y="1089936"/>
            <a:ext cx="2947229" cy="253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4" name="Picture 4">
            <a:extLst>
              <a:ext uri="{FF2B5EF4-FFF2-40B4-BE49-F238E27FC236}">
                <a16:creationId xmlns:a16="http://schemas.microsoft.com/office/drawing/2014/main" id="{10172660-97A6-6657-8CDA-0DAAE5AAFA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9173" y="1091612"/>
            <a:ext cx="2526859" cy="2526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6" name="Picture 6">
            <a:extLst>
              <a:ext uri="{FF2B5EF4-FFF2-40B4-BE49-F238E27FC236}">
                <a16:creationId xmlns:a16="http://schemas.microsoft.com/office/drawing/2014/main" id="{2745D22F-DA1B-AB3B-D537-AD38A37BF5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5393" y="1089936"/>
            <a:ext cx="2526859" cy="2526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8" name="Picture 8">
            <a:extLst>
              <a:ext uri="{FF2B5EF4-FFF2-40B4-BE49-F238E27FC236}">
                <a16:creationId xmlns:a16="http://schemas.microsoft.com/office/drawing/2014/main" id="{0CE3144D-8BD8-9B02-2FD8-07C5D1C41A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4681" y="3863258"/>
            <a:ext cx="2526859" cy="2526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70" name="Picture 10">
            <a:extLst>
              <a:ext uri="{FF2B5EF4-FFF2-40B4-BE49-F238E27FC236}">
                <a16:creationId xmlns:a16="http://schemas.microsoft.com/office/drawing/2014/main" id="{0CD80027-0951-EBD4-2052-859F5E7088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0460" y="3863258"/>
            <a:ext cx="2526859" cy="2526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222FEBB-A63D-C06E-A6E2-17D0AD78AAAD}"/>
              </a:ext>
            </a:extLst>
          </p:cNvPr>
          <p:cNvCxnSpPr>
            <a:cxnSpLocks/>
            <a:stCxn id="15362" idx="3"/>
            <a:endCxn id="15364" idx="1"/>
          </p:cNvCxnSpPr>
          <p:nvPr/>
        </p:nvCxnSpPr>
        <p:spPr>
          <a:xfrm>
            <a:off x="3459812" y="2355042"/>
            <a:ext cx="1519361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24CA12F-FF47-3D22-910E-246905F399A1}"/>
              </a:ext>
            </a:extLst>
          </p:cNvPr>
          <p:cNvCxnSpPr>
            <a:cxnSpLocks/>
            <a:stCxn id="15364" idx="3"/>
            <a:endCxn id="15366" idx="1"/>
          </p:cNvCxnSpPr>
          <p:nvPr/>
        </p:nvCxnSpPr>
        <p:spPr>
          <a:xfrm flipV="1">
            <a:off x="7506032" y="2353366"/>
            <a:ext cx="1519361" cy="1676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7A903E7-FC5F-80F7-E65B-B52482377C20}"/>
              </a:ext>
            </a:extLst>
          </p:cNvPr>
          <p:cNvCxnSpPr>
            <a:cxnSpLocks/>
            <a:stCxn id="15366" idx="2"/>
            <a:endCxn id="15368" idx="3"/>
          </p:cNvCxnSpPr>
          <p:nvPr/>
        </p:nvCxnSpPr>
        <p:spPr>
          <a:xfrm flipH="1">
            <a:off x="9391540" y="3616795"/>
            <a:ext cx="897283" cy="1509893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93FB12E-268A-8C5D-9252-ABAA9452A179}"/>
              </a:ext>
            </a:extLst>
          </p:cNvPr>
          <p:cNvCxnSpPr>
            <a:cxnSpLocks/>
            <a:stCxn id="15368" idx="1"/>
            <a:endCxn id="15370" idx="3"/>
          </p:cNvCxnSpPr>
          <p:nvPr/>
        </p:nvCxnSpPr>
        <p:spPr>
          <a:xfrm flipH="1">
            <a:off x="5327319" y="5126688"/>
            <a:ext cx="1537362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31292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Essai de réduction de bruit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2556341" y="6396824"/>
            <a:ext cx="7079313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19: représentation d’un essai de réduction de bruit</a:t>
            </a:r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8AAF7403-B57C-BB8A-5C9A-EE5528C1D9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437" y="1440452"/>
            <a:ext cx="4136114" cy="4120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8" name="Picture 4">
            <a:extLst>
              <a:ext uri="{FF2B5EF4-FFF2-40B4-BE49-F238E27FC236}">
                <a16:creationId xmlns:a16="http://schemas.microsoft.com/office/drawing/2014/main" id="{73326612-731C-DF10-4288-3760255D26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3363" y="1933095"/>
            <a:ext cx="3162291" cy="3135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07122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Essai de réduction de bruit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2556341" y="6396824"/>
            <a:ext cx="7079313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20: représentation d’un essai de réduction de bruit</a:t>
            </a:r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435300F9-FA5B-0529-1F36-B73ADC142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106" y="1943748"/>
            <a:ext cx="3381375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12" name="Picture 4">
            <a:extLst>
              <a:ext uri="{FF2B5EF4-FFF2-40B4-BE49-F238E27FC236}">
                <a16:creationId xmlns:a16="http://schemas.microsoft.com/office/drawing/2014/main" id="{61673FBA-FD56-A730-4B1B-375FD28CA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7" y="1226751"/>
            <a:ext cx="4637046" cy="4619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58631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Essai de réduction de bruit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2556341" y="6396824"/>
            <a:ext cx="7079313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21: représentation d’un essai de réduction de bruit</a:t>
            </a:r>
          </a:p>
        </p:txBody>
      </p:sp>
      <p:pic>
        <p:nvPicPr>
          <p:cNvPr id="18434" name="Picture 2">
            <a:extLst>
              <a:ext uri="{FF2B5EF4-FFF2-40B4-BE49-F238E27FC236}">
                <a16:creationId xmlns:a16="http://schemas.microsoft.com/office/drawing/2014/main" id="{53B614C4-E285-B7A1-FD6C-00771F3B50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1524000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19236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Extraction des caractéristiques avec SIFT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2556341" y="6396824"/>
            <a:ext cx="7079313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22: représentation d’une extraction des caractéristiques d’image avec SIFT</a:t>
            </a:r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CBF20933-3CCE-E347-BF4C-C94C7DD33B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535" y="1478943"/>
            <a:ext cx="3155342" cy="3155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60" name="Picture 4">
            <a:extLst>
              <a:ext uri="{FF2B5EF4-FFF2-40B4-BE49-F238E27FC236}">
                <a16:creationId xmlns:a16="http://schemas.microsoft.com/office/drawing/2014/main" id="{FDE76F01-882E-B669-0BCE-2B489ACAB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1227136"/>
            <a:ext cx="4032305" cy="4073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62" name="Picture 6">
            <a:extLst>
              <a:ext uri="{FF2B5EF4-FFF2-40B4-BE49-F238E27FC236}">
                <a16:creationId xmlns:a16="http://schemas.microsoft.com/office/drawing/2014/main" id="{92A7540B-DD0F-3AF1-F4BB-A01D418C87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5444" y="1227136"/>
            <a:ext cx="4116021" cy="4073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36866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Extraction des caractéristiques (</a:t>
            </a:r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3F5F742-F522-E143-5E89-A1A1533F86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4" y="1330758"/>
            <a:ext cx="2190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C9C1AEA-EE41-3B8D-6365-2A28140A49E0}"/>
              </a:ext>
            </a:extLst>
          </p:cNvPr>
          <p:cNvSpPr/>
          <p:nvPr/>
        </p:nvSpPr>
        <p:spPr>
          <a:xfrm>
            <a:off x="215429" y="3620825"/>
            <a:ext cx="2403945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descripteurs SIFT par image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6DBA42D-DAC2-97CC-B7D0-A588B15DF6E0}"/>
              </a:ext>
            </a:extLst>
          </p:cNvPr>
          <p:cNvSpPr/>
          <p:nvPr/>
        </p:nvSpPr>
        <p:spPr>
          <a:xfrm>
            <a:off x="4112894" y="1523487"/>
            <a:ext cx="2764985" cy="21291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Concaténation des caractéristiques ou descripteurs (</a:t>
            </a:r>
            <a:r>
              <a:rPr lang="fr-FR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d’une image sur une ligne de tableau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Remplissage des descripteurs  absente par des 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E908AB-BA73-CFDE-682C-3E9C31C0F87B}"/>
              </a:ext>
            </a:extLst>
          </p:cNvPr>
          <p:cNvSpPr/>
          <p:nvPr/>
        </p:nvSpPr>
        <p:spPr>
          <a:xfrm>
            <a:off x="8190133" y="1523487"/>
            <a:ext cx="2764985" cy="21291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Concaténation des </a:t>
            </a:r>
            <a:r>
              <a:rPr lang="fr-FR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 toutes les images dans un même tableau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2A4B884-D7EF-F2E7-2710-ACA88CA135CB}"/>
              </a:ext>
            </a:extLst>
          </p:cNvPr>
          <p:cNvCxnSpPr>
            <a:cxnSpLocks/>
            <a:stCxn id="1026" idx="3"/>
            <a:endCxn id="9" idx="1"/>
          </p:cNvCxnSpPr>
          <p:nvPr/>
        </p:nvCxnSpPr>
        <p:spPr>
          <a:xfrm>
            <a:off x="2619374" y="2588058"/>
            <a:ext cx="1493520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0D5716D-367A-C13F-7F3F-FF3C52282AB3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6877879" y="2588058"/>
            <a:ext cx="1312254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F49DD164-92C1-BF27-4F06-34AAA0B1BA0C}"/>
              </a:ext>
            </a:extLst>
          </p:cNvPr>
          <p:cNvSpPr/>
          <p:nvPr/>
        </p:nvSpPr>
        <p:spPr>
          <a:xfrm>
            <a:off x="4071252" y="757903"/>
            <a:ext cx="4049495" cy="461176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Création des descripteurs à partir des informations: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E49FDA1-2E47-19BF-160D-F97DD5F71152}"/>
              </a:ext>
            </a:extLst>
          </p:cNvPr>
          <p:cNvSpPr/>
          <p:nvPr/>
        </p:nvSpPr>
        <p:spPr>
          <a:xfrm>
            <a:off x="4071251" y="4486612"/>
            <a:ext cx="4049495" cy="461176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Obtention d’un </a:t>
            </a:r>
            <a:r>
              <a:rPr lang="fr-FR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array</a:t>
            </a:r>
            <a:endParaRPr lang="fr-FR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DEACF37-D258-071C-311B-9D0428BD8DEB}"/>
              </a:ext>
            </a:extLst>
          </p:cNvPr>
          <p:cNvSpPr/>
          <p:nvPr/>
        </p:nvSpPr>
        <p:spPr>
          <a:xfrm>
            <a:off x="1893360" y="5481520"/>
            <a:ext cx="8405275" cy="461176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Création de nouvelles colonnes à partir des descripteurs (Min, max, médiane, variance, moments d’ordre 3 et 4)</a:t>
            </a:r>
          </a:p>
        </p:txBody>
      </p:sp>
    </p:spTree>
    <p:extLst>
      <p:ext uri="{BB962C8B-B14F-4D97-AF65-F5344CB8AC3E}">
        <p14:creationId xmlns:p14="http://schemas.microsoft.com/office/powerpoint/2010/main" val="40986265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Analyse ACP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665259" y="6396824"/>
            <a:ext cx="10861482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23: représentation d’une analyse ACP après extraction des caractéristiques (</a:t>
            </a:r>
            <a:r>
              <a:rPr lang="fr-FR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 En (A): clustering et en (B): le coefficient de silhouette </a:t>
            </a:r>
          </a:p>
        </p:txBody>
      </p:sp>
      <p:pic>
        <p:nvPicPr>
          <p:cNvPr id="20484" name="Picture 4">
            <a:extLst>
              <a:ext uri="{FF2B5EF4-FFF2-40B4-BE49-F238E27FC236}">
                <a16:creationId xmlns:a16="http://schemas.microsoft.com/office/drawing/2014/main" id="{CB7C02C0-F417-C8D8-8A20-4370B56670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875" y="1909762"/>
            <a:ext cx="554355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6" name="Picture 6">
            <a:extLst>
              <a:ext uri="{FF2B5EF4-FFF2-40B4-BE49-F238E27FC236}">
                <a16:creationId xmlns:a16="http://schemas.microsoft.com/office/drawing/2014/main" id="{439F03CB-4E48-FA2E-981E-494B24569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6133" y="1963895"/>
            <a:ext cx="4303746" cy="2831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FDB87A2-59B0-9050-FD94-B4C5CA9A903F}"/>
              </a:ext>
            </a:extLst>
          </p:cNvPr>
          <p:cNvSpPr/>
          <p:nvPr/>
        </p:nvSpPr>
        <p:spPr>
          <a:xfrm>
            <a:off x="88044" y="1591710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63DFC7-97E4-B868-9A77-036A6D8592D6}"/>
              </a:ext>
            </a:extLst>
          </p:cNvPr>
          <p:cNvSpPr/>
          <p:nvPr/>
        </p:nvSpPr>
        <p:spPr>
          <a:xfrm>
            <a:off x="6955302" y="1591710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9076915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Réseaux de neurones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924C96C-E480-BF7D-F490-4538A23E6210}"/>
              </a:ext>
            </a:extLst>
          </p:cNvPr>
          <p:cNvSpPr/>
          <p:nvPr/>
        </p:nvSpPr>
        <p:spPr>
          <a:xfrm>
            <a:off x="3897556" y="1622703"/>
            <a:ext cx="4396887" cy="461176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Construction d’un réseau de neurone convolutif simple: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8EB8406-9B4A-8B2C-DAE3-7158C3093D5F}"/>
              </a:ext>
            </a:extLst>
          </p:cNvPr>
          <p:cNvSpPr/>
          <p:nvPr/>
        </p:nvSpPr>
        <p:spPr>
          <a:xfrm>
            <a:off x="26615" y="2483123"/>
            <a:ext cx="1364882" cy="461176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 2D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9EC7059-BCFB-10C8-2F92-A38AFFBC2E35}"/>
              </a:ext>
            </a:extLst>
          </p:cNvPr>
          <p:cNvSpPr/>
          <p:nvPr/>
        </p:nvSpPr>
        <p:spPr>
          <a:xfrm>
            <a:off x="2181836" y="2481965"/>
            <a:ext cx="1364882" cy="461176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Maxpooling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AB979A-E168-BAC9-8CAA-BB9E42B3F517}"/>
              </a:ext>
            </a:extLst>
          </p:cNvPr>
          <p:cNvSpPr/>
          <p:nvPr/>
        </p:nvSpPr>
        <p:spPr>
          <a:xfrm>
            <a:off x="4337057" y="2481965"/>
            <a:ext cx="1364882" cy="461176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 2D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0A0E9D-7505-C28E-5448-057C53283532}"/>
              </a:ext>
            </a:extLst>
          </p:cNvPr>
          <p:cNvSpPr/>
          <p:nvPr/>
        </p:nvSpPr>
        <p:spPr>
          <a:xfrm>
            <a:off x="6491953" y="2481965"/>
            <a:ext cx="1364882" cy="461176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Maxpooling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952486A-370C-9D8E-0EC8-2D9A4772BB37}"/>
              </a:ext>
            </a:extLst>
          </p:cNvPr>
          <p:cNvSpPr/>
          <p:nvPr/>
        </p:nvSpPr>
        <p:spPr>
          <a:xfrm>
            <a:off x="8646849" y="2481965"/>
            <a:ext cx="1364882" cy="461176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Flatten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51FE9E1-5EB9-F86E-19F1-06DBA578A52A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1391497" y="2712553"/>
            <a:ext cx="790339" cy="115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5826197-CF34-1267-A44F-1EE9B74014E1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3546718" y="2712553"/>
            <a:ext cx="790339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8906D26-F791-3D2D-62F4-DA7367362F4A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5701939" y="2712553"/>
            <a:ext cx="790014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67B1961-49FD-70CB-7168-B237BA0D079F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>
            <a:off x="7856835" y="2712553"/>
            <a:ext cx="790014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A78EA368-6786-F9DF-2702-13931201783C}"/>
              </a:ext>
            </a:extLst>
          </p:cNvPr>
          <p:cNvSpPr/>
          <p:nvPr/>
        </p:nvSpPr>
        <p:spPr>
          <a:xfrm>
            <a:off x="10801745" y="2481965"/>
            <a:ext cx="1364882" cy="461176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Dense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E389AAA-7C2A-670D-6413-24E1E7A05609}"/>
              </a:ext>
            </a:extLst>
          </p:cNvPr>
          <p:cNvCxnSpPr>
            <a:cxnSpLocks/>
            <a:stCxn id="13" idx="3"/>
            <a:endCxn id="29" idx="1"/>
          </p:cNvCxnSpPr>
          <p:nvPr/>
        </p:nvCxnSpPr>
        <p:spPr>
          <a:xfrm>
            <a:off x="10011731" y="2712553"/>
            <a:ext cx="790014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95EA2383-E0C0-53AC-C7D1-D77D634C4A62}"/>
              </a:ext>
            </a:extLst>
          </p:cNvPr>
          <p:cNvSpPr/>
          <p:nvPr/>
        </p:nvSpPr>
        <p:spPr>
          <a:xfrm>
            <a:off x="3985963" y="3914859"/>
            <a:ext cx="4396887" cy="461176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Entrainement supervisé (précision de 8%)</a:t>
            </a:r>
          </a:p>
        </p:txBody>
      </p:sp>
    </p:spTree>
    <p:extLst>
      <p:ext uri="{BB962C8B-B14F-4D97-AF65-F5344CB8AC3E}">
        <p14:creationId xmlns:p14="http://schemas.microsoft.com/office/powerpoint/2010/main" val="31505003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Réseaux de neurones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924C96C-E480-BF7D-F490-4538A23E6210}"/>
              </a:ext>
            </a:extLst>
          </p:cNvPr>
          <p:cNvSpPr/>
          <p:nvPr/>
        </p:nvSpPr>
        <p:spPr>
          <a:xfrm>
            <a:off x="3897556" y="1442164"/>
            <a:ext cx="4396887" cy="461176"/>
          </a:xfrm>
          <a:prstGeom prst="rect">
            <a:avLst/>
          </a:prstGeom>
          <a:noFill/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Transfert </a:t>
            </a:r>
            <a:r>
              <a:rPr lang="fr-FR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8EB8406-9B4A-8B2C-DAE3-7158C3093D5F}"/>
              </a:ext>
            </a:extLst>
          </p:cNvPr>
          <p:cNvSpPr/>
          <p:nvPr/>
        </p:nvSpPr>
        <p:spPr>
          <a:xfrm>
            <a:off x="4125454" y="2459271"/>
            <a:ext cx="3941090" cy="461176"/>
          </a:xfrm>
          <a:prstGeom prst="rect">
            <a:avLst/>
          </a:prstGeom>
          <a:noFill/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Substitution dernières couches par couche Dense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AB979A-E168-BAC9-8CAA-BB9E42B3F517}"/>
              </a:ext>
            </a:extLst>
          </p:cNvPr>
          <p:cNvSpPr/>
          <p:nvPr/>
        </p:nvSpPr>
        <p:spPr>
          <a:xfrm>
            <a:off x="5040621" y="3476378"/>
            <a:ext cx="2223960" cy="461176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 Préparation des données: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0A0E9D-7505-C28E-5448-057C53283532}"/>
              </a:ext>
            </a:extLst>
          </p:cNvPr>
          <p:cNvSpPr/>
          <p:nvPr/>
        </p:nvSpPr>
        <p:spPr>
          <a:xfrm>
            <a:off x="8211553" y="3476378"/>
            <a:ext cx="1650186" cy="461176"/>
          </a:xfrm>
          <a:prstGeom prst="rect">
            <a:avLst/>
          </a:prstGeom>
          <a:noFill/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Redimensionnement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952486A-370C-9D8E-0EC8-2D9A4772BB37}"/>
              </a:ext>
            </a:extLst>
          </p:cNvPr>
          <p:cNvSpPr/>
          <p:nvPr/>
        </p:nvSpPr>
        <p:spPr>
          <a:xfrm>
            <a:off x="8211553" y="4041750"/>
            <a:ext cx="2166928" cy="461176"/>
          </a:xfrm>
          <a:prstGeom prst="rect">
            <a:avLst/>
          </a:prstGeom>
          <a:noFill/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Onehotencoding</a:t>
            </a: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catégories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E389AAA-7C2A-670D-6413-24E1E7A05609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7264581" y="3706966"/>
            <a:ext cx="946972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95EA2383-E0C0-53AC-C7D1-D77D634C4A62}"/>
              </a:ext>
            </a:extLst>
          </p:cNvPr>
          <p:cNvSpPr/>
          <p:nvPr/>
        </p:nvSpPr>
        <p:spPr>
          <a:xfrm>
            <a:off x="3198810" y="5409879"/>
            <a:ext cx="5907581" cy="461176"/>
          </a:xfrm>
          <a:prstGeom prst="rect">
            <a:avLst/>
          </a:prstGeom>
          <a:noFill/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Entraînement du réseau avec probabilité d’appartenance à chaque catégorie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92B10DC-BBDA-4D50-C02C-BB73428E1C3A}"/>
              </a:ext>
            </a:extLst>
          </p:cNvPr>
          <p:cNvCxnSpPr>
            <a:cxnSpLocks/>
            <a:stCxn id="11" idx="3"/>
            <a:endCxn id="13" idx="1"/>
          </p:cNvCxnSpPr>
          <p:nvPr/>
        </p:nvCxnSpPr>
        <p:spPr>
          <a:xfrm>
            <a:off x="7264581" y="3706966"/>
            <a:ext cx="946972" cy="565372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42539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Réseaux de neurones (transfert </a:t>
            </a:r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1649228" y="6396824"/>
            <a:ext cx="8893537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24: représentation de la probabilité d’appartenir pour une image à une catégorie (fait à l’aide de VGG16)</a:t>
            </a:r>
          </a:p>
        </p:txBody>
      </p:sp>
      <p:pic>
        <p:nvPicPr>
          <p:cNvPr id="22532" name="Picture 4">
            <a:extLst>
              <a:ext uri="{FF2B5EF4-FFF2-40B4-BE49-F238E27FC236}">
                <a16:creationId xmlns:a16="http://schemas.microsoft.com/office/drawing/2014/main" id="{EDBC3BE7-A16B-1519-64C6-90F3A4F12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722" y="2972517"/>
            <a:ext cx="897255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34" name="Picture 6">
            <a:extLst>
              <a:ext uri="{FF2B5EF4-FFF2-40B4-BE49-F238E27FC236}">
                <a16:creationId xmlns:a16="http://schemas.microsoft.com/office/drawing/2014/main" id="{02C5A700-8A66-9FDA-3F5A-D95CA056B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722" y="1093607"/>
            <a:ext cx="897255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36" name="Picture 8">
            <a:extLst>
              <a:ext uri="{FF2B5EF4-FFF2-40B4-BE49-F238E27FC236}">
                <a16:creationId xmlns:a16="http://schemas.microsoft.com/office/drawing/2014/main" id="{846B2473-9A23-D779-7ABA-91EF24958C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722" y="4768049"/>
            <a:ext cx="897255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A7E6FE-4203-C750-07BA-975A2BBFEFDB}"/>
              </a:ext>
            </a:extLst>
          </p:cNvPr>
          <p:cNvSpPr/>
          <p:nvPr/>
        </p:nvSpPr>
        <p:spPr>
          <a:xfrm>
            <a:off x="1418891" y="1010230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8288D3-C430-B1E5-50F1-FE4F07EC9934}"/>
              </a:ext>
            </a:extLst>
          </p:cNvPr>
          <p:cNvSpPr/>
          <p:nvPr/>
        </p:nvSpPr>
        <p:spPr>
          <a:xfrm>
            <a:off x="1418891" y="2925445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D0D542-8177-DF82-ADA9-942B0731DE13}"/>
              </a:ext>
            </a:extLst>
          </p:cNvPr>
          <p:cNvSpPr/>
          <p:nvPr/>
        </p:nvSpPr>
        <p:spPr>
          <a:xfrm>
            <a:off x="1418891" y="4879782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4217299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Problématique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9102EE-F8EF-C499-E51C-9770993039E0}"/>
              </a:ext>
            </a:extLst>
          </p:cNvPr>
          <p:cNvSpPr/>
          <p:nvPr/>
        </p:nvSpPr>
        <p:spPr>
          <a:xfrm>
            <a:off x="6470919" y="2226628"/>
            <a:ext cx="4406464" cy="22235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Vendeurs proposant des articles en postant une photo et une description;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L’attribution de la catégorie d'un article est effectuée manuellement;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Démarche peu fiable;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Volume des articles (données) est très petit,</a:t>
            </a:r>
          </a:p>
          <a:p>
            <a:pPr algn="ctr"/>
            <a:endParaRPr lang="fr-FR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D4DC9ED-32CD-F681-F7D9-B0E0A05F146F}"/>
              </a:ext>
            </a:extLst>
          </p:cNvPr>
          <p:cNvCxnSpPr>
            <a:cxnSpLocks/>
            <a:stCxn id="8" idx="3"/>
            <a:endCxn id="6" idx="1"/>
          </p:cNvCxnSpPr>
          <p:nvPr/>
        </p:nvCxnSpPr>
        <p:spPr>
          <a:xfrm flipV="1">
            <a:off x="4030273" y="3338396"/>
            <a:ext cx="2440646" cy="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2">
            <a:extLst>
              <a:ext uri="{FF2B5EF4-FFF2-40B4-BE49-F238E27FC236}">
                <a16:creationId xmlns:a16="http://schemas.microsoft.com/office/drawing/2014/main" id="{AB653218-87D6-FBFC-5C04-506B900C96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105" y="2362161"/>
            <a:ext cx="3068168" cy="1952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27798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Assemblage des données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1" y="6396824"/>
            <a:ext cx="12192000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25: représentation d’une analyse après assemblage des données textuelles et visuelles. En (A): clustering, en (B): le coefficient de silhouette et en (C): la distribution du nombre d’éléments par groupe  </a:t>
            </a:r>
          </a:p>
        </p:txBody>
      </p:sp>
      <p:pic>
        <p:nvPicPr>
          <p:cNvPr id="23554" name="Picture 2">
            <a:extLst>
              <a:ext uri="{FF2B5EF4-FFF2-40B4-BE49-F238E27FC236}">
                <a16:creationId xmlns:a16="http://schemas.microsoft.com/office/drawing/2014/main" id="{3C951834-61D6-6A9A-4E83-6AA54A640F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28" y="1081908"/>
            <a:ext cx="4523047" cy="2479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56" name="Picture 4">
            <a:extLst>
              <a:ext uri="{FF2B5EF4-FFF2-40B4-BE49-F238E27FC236}">
                <a16:creationId xmlns:a16="http://schemas.microsoft.com/office/drawing/2014/main" id="{AE697223-CF89-6EA3-1925-7E3F9EE30A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2932" y="990960"/>
            <a:ext cx="4363183" cy="2629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F1395280-3130-174F-417B-9529D5A368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4550" y="3799470"/>
            <a:ext cx="40386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212E78B-6D60-EE3D-3A7A-791F244BDDD3}"/>
              </a:ext>
            </a:extLst>
          </p:cNvPr>
          <p:cNvSpPr/>
          <p:nvPr/>
        </p:nvSpPr>
        <p:spPr>
          <a:xfrm>
            <a:off x="9197" y="758191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871EAB-D6F1-B98F-2B2F-5721E4F88A38}"/>
              </a:ext>
            </a:extLst>
          </p:cNvPr>
          <p:cNvSpPr/>
          <p:nvPr/>
        </p:nvSpPr>
        <p:spPr>
          <a:xfrm>
            <a:off x="6671724" y="758191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26C184-86A7-2CBB-E190-827776198F20}"/>
              </a:ext>
            </a:extLst>
          </p:cNvPr>
          <p:cNvSpPr/>
          <p:nvPr/>
        </p:nvSpPr>
        <p:spPr>
          <a:xfrm>
            <a:off x="3583719" y="3604814"/>
            <a:ext cx="381662" cy="3180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84EEF0-263F-0B2A-687B-2D713B5CA05F}"/>
              </a:ext>
            </a:extLst>
          </p:cNvPr>
          <p:cNvSpPr/>
          <p:nvPr/>
        </p:nvSpPr>
        <p:spPr>
          <a:xfrm>
            <a:off x="25099" y="4308770"/>
            <a:ext cx="3765353" cy="146732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Données à l’assemblage:</a:t>
            </a:r>
          </a:p>
          <a:p>
            <a:pPr>
              <a:lnSpc>
                <a:spcPct val="150000"/>
              </a:lnSpc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Tableau données textuelles (NLP) :  (1050, 340)</a:t>
            </a:r>
          </a:p>
          <a:p>
            <a:pPr>
              <a:lnSpc>
                <a:spcPct val="150000"/>
              </a:lnSpc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Descripteurs :  (1050, 6)</a:t>
            </a:r>
          </a:p>
          <a:p>
            <a:pPr>
              <a:lnSpc>
                <a:spcPct val="150000"/>
              </a:lnSpc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Réseau de neurone </a:t>
            </a:r>
            <a:r>
              <a:rPr lang="fr-FR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Imagenet</a:t>
            </a: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(CNN) :  (1050, 57)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5F8A7EB-2EC6-E874-8A2D-553ED7E0DE42}"/>
              </a:ext>
            </a:extLst>
          </p:cNvPr>
          <p:cNvSpPr/>
          <p:nvPr/>
        </p:nvSpPr>
        <p:spPr>
          <a:xfrm>
            <a:off x="8729713" y="4414386"/>
            <a:ext cx="2433918" cy="769863"/>
          </a:xfrm>
          <a:prstGeom prst="rect">
            <a:avLst/>
          </a:prstGeom>
          <a:noFill/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Données après assemblage:</a:t>
            </a:r>
          </a:p>
          <a:p>
            <a:pPr>
              <a:lnSpc>
                <a:spcPct val="150000"/>
              </a:lnSpc>
            </a:pPr>
            <a:r>
              <a:rPr lang="fr-FR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array</a:t>
            </a: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 (1050, 340)</a:t>
            </a:r>
          </a:p>
        </p:txBody>
      </p:sp>
    </p:spTree>
    <p:extLst>
      <p:ext uri="{BB962C8B-B14F-4D97-AF65-F5344CB8AC3E}">
        <p14:creationId xmlns:p14="http://schemas.microsoft.com/office/powerpoint/2010/main" val="29163696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6E76B-107E-71C2-27BD-A138456CE1C8}"/>
              </a:ext>
            </a:extLst>
          </p:cNvPr>
          <p:cNvSpPr/>
          <p:nvPr/>
        </p:nvSpPr>
        <p:spPr>
          <a:xfrm>
            <a:off x="2251540" y="6396824"/>
            <a:ext cx="7688912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26: représentation de l’analyse finale (K-</a:t>
            </a:r>
            <a:r>
              <a:rPr lang="fr-FR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means</a:t>
            </a: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 T-SNE pour visualisation)</a:t>
            </a:r>
          </a:p>
        </p:txBody>
      </p:sp>
      <p:pic>
        <p:nvPicPr>
          <p:cNvPr id="25604" name="Picture 4">
            <a:extLst>
              <a:ext uri="{FF2B5EF4-FFF2-40B4-BE49-F238E27FC236}">
                <a16:creationId xmlns:a16="http://schemas.microsoft.com/office/drawing/2014/main" id="{3710F084-E2B3-82E0-6AAB-B9573043BA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659" y="1138237"/>
            <a:ext cx="6924675" cy="458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01937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>
            <a:noAutofit/>
          </a:bodyPr>
          <a:lstStyle/>
          <a:p>
            <a:pPr algn="ctr"/>
            <a:r>
              <a:rPr lang="fr-F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77B46F-093A-8214-AD16-96193B0FA3C1}"/>
              </a:ext>
            </a:extLst>
          </p:cNvPr>
          <p:cNvSpPr/>
          <p:nvPr/>
        </p:nvSpPr>
        <p:spPr>
          <a:xfrm>
            <a:off x="7633252" y="675861"/>
            <a:ext cx="962108" cy="2061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4047DF-13E5-6BC2-BCE7-9CBB1E22DC30}"/>
              </a:ext>
            </a:extLst>
          </p:cNvPr>
          <p:cNvSpPr/>
          <p:nvPr/>
        </p:nvSpPr>
        <p:spPr>
          <a:xfrm>
            <a:off x="2957060" y="2806794"/>
            <a:ext cx="6277879" cy="1244411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Résultats à améliorer.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Possibilité de prédire les catégories grâce aux textes descriptifs et  aux images.</a:t>
            </a:r>
          </a:p>
        </p:txBody>
      </p:sp>
    </p:spTree>
    <p:extLst>
      <p:ext uri="{BB962C8B-B14F-4D97-AF65-F5344CB8AC3E}">
        <p14:creationId xmlns:p14="http://schemas.microsoft.com/office/powerpoint/2010/main" val="223037802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>
            <a:noAutofit/>
          </a:bodyPr>
          <a:lstStyle/>
          <a:p>
            <a:pPr algn="ctr"/>
            <a:r>
              <a:rPr lang="fr-F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Perspectives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77B46F-093A-8214-AD16-96193B0FA3C1}"/>
              </a:ext>
            </a:extLst>
          </p:cNvPr>
          <p:cNvSpPr/>
          <p:nvPr/>
        </p:nvSpPr>
        <p:spPr>
          <a:xfrm>
            <a:off x="7633252" y="675861"/>
            <a:ext cx="962108" cy="2061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4047DF-13E5-6BC2-BCE7-9CBB1E22DC30}"/>
              </a:ext>
            </a:extLst>
          </p:cNvPr>
          <p:cNvSpPr/>
          <p:nvPr/>
        </p:nvSpPr>
        <p:spPr>
          <a:xfrm>
            <a:off x="3857295" y="2633853"/>
            <a:ext cx="4477410" cy="1590293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Création d’un jeu de données correctement labelisé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Utilisation d’un jeu de données de plus grande taille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Stopwords</a:t>
            </a: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adaptés au vocabulaire du e-commerce</a:t>
            </a:r>
          </a:p>
        </p:txBody>
      </p:sp>
    </p:spTree>
    <p:extLst>
      <p:ext uri="{BB962C8B-B14F-4D97-AF65-F5344CB8AC3E}">
        <p14:creationId xmlns:p14="http://schemas.microsoft.com/office/powerpoint/2010/main" val="2558294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690B5CA-E74A-E454-413C-20700FDDA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566862"/>
            <a:ext cx="9601200" cy="3724275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73555542-BAD2-8FE1-59AB-16760A2820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8490" y="1804947"/>
            <a:ext cx="2144524" cy="1364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Objectif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EE3A05-F1A8-4929-D82C-F8FB5616F70B}"/>
              </a:ext>
            </a:extLst>
          </p:cNvPr>
          <p:cNvSpPr/>
          <p:nvPr/>
        </p:nvSpPr>
        <p:spPr>
          <a:xfrm>
            <a:off x="2613327" y="6393975"/>
            <a:ext cx="6965343" cy="461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2: illustration du fonctionnement futur de l’entreprise ‘place du marché’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5B64C1-E120-D6D3-B642-8FD5A2C08075}"/>
              </a:ext>
            </a:extLst>
          </p:cNvPr>
          <p:cNvSpPr/>
          <p:nvPr/>
        </p:nvSpPr>
        <p:spPr>
          <a:xfrm>
            <a:off x="4679013" y="5057029"/>
            <a:ext cx="2423478" cy="652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Automatisation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7D73A29-3925-74BD-CEEB-DE939D1447B0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5890752" y="3169645"/>
            <a:ext cx="0" cy="188738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2210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Objectif/Action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B9A97BD-79BD-48C4-A5F4-48C5A2ABA309}"/>
              </a:ext>
            </a:extLst>
          </p:cNvPr>
          <p:cNvSpPr/>
          <p:nvPr/>
        </p:nvSpPr>
        <p:spPr>
          <a:xfrm>
            <a:off x="4745488" y="3095887"/>
            <a:ext cx="3068168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Lancer une marketplace e-commerce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CA3E8C7-7464-443E-8FC9-3150C3F28291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>
            <a:off x="3569098" y="3338397"/>
            <a:ext cx="1176390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>
            <a:extLst>
              <a:ext uri="{FF2B5EF4-FFF2-40B4-BE49-F238E27FC236}">
                <a16:creationId xmlns:a16="http://schemas.microsoft.com/office/drawing/2014/main" id="{90FAF90B-8C16-9B67-1CAB-79CAB231F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30" y="2362161"/>
            <a:ext cx="3068168" cy="1952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AEED8ED-2B77-581B-13BC-F81A5A68AB64}"/>
              </a:ext>
            </a:extLst>
          </p:cNvPr>
          <p:cNvSpPr/>
          <p:nvPr/>
        </p:nvSpPr>
        <p:spPr>
          <a:xfrm>
            <a:off x="9274908" y="3012392"/>
            <a:ext cx="2423478" cy="652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Automatisation des taches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AD7714-7993-F0CB-283D-FB4EE6977818}"/>
              </a:ext>
            </a:extLst>
          </p:cNvPr>
          <p:cNvCxnSpPr>
            <a:cxnSpLocks/>
            <a:stCxn id="13" idx="3"/>
            <a:endCxn id="8" idx="1"/>
          </p:cNvCxnSpPr>
          <p:nvPr/>
        </p:nvCxnSpPr>
        <p:spPr>
          <a:xfrm flipV="1">
            <a:off x="7813656" y="3338396"/>
            <a:ext cx="1461252" cy="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6BEAEC8-CA27-6D64-DD3B-EC64ACECC7C8}"/>
              </a:ext>
            </a:extLst>
          </p:cNvPr>
          <p:cNvSpPr/>
          <p:nvPr/>
        </p:nvSpPr>
        <p:spPr>
          <a:xfrm>
            <a:off x="9274906" y="4397072"/>
            <a:ext cx="2423479" cy="2043483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de données comportant: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Données textuelles: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Catégorie produits;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Description;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Données visuelles: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Images produits.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3DA415E-A14F-FA3D-4FDE-9A46320D6E97}"/>
              </a:ext>
            </a:extLst>
          </p:cNvPr>
          <p:cNvCxnSpPr>
            <a:cxnSpLocks/>
            <a:stCxn id="8" idx="2"/>
            <a:endCxn id="12" idx="0"/>
          </p:cNvCxnSpPr>
          <p:nvPr/>
        </p:nvCxnSpPr>
        <p:spPr>
          <a:xfrm flipH="1">
            <a:off x="10486646" y="3664399"/>
            <a:ext cx="1" cy="732673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3220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B9A97BD-79BD-48C4-A5F4-48C5A2ABA309}"/>
              </a:ext>
            </a:extLst>
          </p:cNvPr>
          <p:cNvSpPr/>
          <p:nvPr/>
        </p:nvSpPr>
        <p:spPr>
          <a:xfrm>
            <a:off x="4745485" y="3095887"/>
            <a:ext cx="3068168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Lancer une marketplace e-commerce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CA3E8C7-7464-443E-8FC9-3150C3F28291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>
            <a:off x="3569095" y="3338397"/>
            <a:ext cx="1176390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>
            <a:extLst>
              <a:ext uri="{FF2B5EF4-FFF2-40B4-BE49-F238E27FC236}">
                <a16:creationId xmlns:a16="http://schemas.microsoft.com/office/drawing/2014/main" id="{90FAF90B-8C16-9B67-1CAB-79CAB231F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27" y="2362161"/>
            <a:ext cx="3068168" cy="1952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AEED8ED-2B77-581B-13BC-F81A5A68AB64}"/>
              </a:ext>
            </a:extLst>
          </p:cNvPr>
          <p:cNvSpPr/>
          <p:nvPr/>
        </p:nvSpPr>
        <p:spPr>
          <a:xfrm>
            <a:off x="9274905" y="3012392"/>
            <a:ext cx="2423478" cy="652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Automatisation des taches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AD7714-7993-F0CB-283D-FB4EE6977818}"/>
              </a:ext>
            </a:extLst>
          </p:cNvPr>
          <p:cNvCxnSpPr>
            <a:cxnSpLocks/>
            <a:stCxn id="13" idx="3"/>
            <a:endCxn id="8" idx="1"/>
          </p:cNvCxnSpPr>
          <p:nvPr/>
        </p:nvCxnSpPr>
        <p:spPr>
          <a:xfrm flipV="1">
            <a:off x="7813653" y="3338396"/>
            <a:ext cx="1461252" cy="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6BEAEC8-CA27-6D64-DD3B-EC64ACECC7C8}"/>
              </a:ext>
            </a:extLst>
          </p:cNvPr>
          <p:cNvSpPr/>
          <p:nvPr/>
        </p:nvSpPr>
        <p:spPr>
          <a:xfrm>
            <a:off x="9274903" y="4397072"/>
            <a:ext cx="2423479" cy="2043483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de données comportant: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Données textuelles: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Catégorie produits;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Description;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Données visuelles: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Images produits.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3DA415E-A14F-FA3D-4FDE-9A46320D6E97}"/>
              </a:ext>
            </a:extLst>
          </p:cNvPr>
          <p:cNvCxnSpPr>
            <a:cxnSpLocks/>
            <a:stCxn id="8" idx="2"/>
            <a:endCxn id="12" idx="0"/>
          </p:cNvCxnSpPr>
          <p:nvPr/>
        </p:nvCxnSpPr>
        <p:spPr>
          <a:xfrm flipH="1">
            <a:off x="10486643" y="3664399"/>
            <a:ext cx="1" cy="732673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330A511E-F5C1-FC14-C3F3-464E1C265EFE}"/>
              </a:ext>
            </a:extLst>
          </p:cNvPr>
          <p:cNvSpPr/>
          <p:nvPr/>
        </p:nvSpPr>
        <p:spPr>
          <a:xfrm>
            <a:off x="5067830" y="5092809"/>
            <a:ext cx="2423478" cy="65200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Mise en place d’un moteur de classification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6D784E2-B3A4-F8E9-715B-5D3714B5A5BC}"/>
              </a:ext>
            </a:extLst>
          </p:cNvPr>
          <p:cNvCxnSpPr>
            <a:cxnSpLocks/>
            <a:stCxn id="12" idx="1"/>
            <a:endCxn id="10" idx="3"/>
          </p:cNvCxnSpPr>
          <p:nvPr/>
        </p:nvCxnSpPr>
        <p:spPr>
          <a:xfrm flipH="1" flipV="1">
            <a:off x="7491308" y="5418813"/>
            <a:ext cx="1783595" cy="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199BE917-2E3F-DC07-1B9D-D2DB87492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8428" y="4732346"/>
            <a:ext cx="689354" cy="674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807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Résumé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63D237-237A-F74B-650E-2C96CBC28A47}"/>
              </a:ext>
            </a:extLst>
          </p:cNvPr>
          <p:cNvSpPr/>
          <p:nvPr/>
        </p:nvSpPr>
        <p:spPr>
          <a:xfrm>
            <a:off x="3159819" y="2351598"/>
            <a:ext cx="5872362" cy="215480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Lancer une marketplace e-commerce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Démarche manuelle, peu fiable et faible volume de données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Automatisation des taches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de données textuelles et visuelles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Mise en place d’un moteur de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062216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CA87-538A-4F47-8B67-65ED7702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3473"/>
          </a:xfrm>
        </p:spPr>
        <p:txBody>
          <a:bodyPr/>
          <a:lstStyle/>
          <a:p>
            <a:pPr algn="ctr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Etapes de travail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D841F8E-7188-4E73-81FE-980BAF3C6841}"/>
              </a:ext>
            </a:extLst>
          </p:cNvPr>
          <p:cNvSpPr/>
          <p:nvPr/>
        </p:nvSpPr>
        <p:spPr>
          <a:xfrm>
            <a:off x="4149235" y="3206354"/>
            <a:ext cx="1351722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Données textuelles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BB7C1BF-81C6-4027-B610-4776E65F6C97}"/>
              </a:ext>
            </a:extLst>
          </p:cNvPr>
          <p:cNvCxnSpPr>
            <a:cxnSpLocks/>
            <a:stCxn id="15" idx="2"/>
            <a:endCxn id="12" idx="0"/>
          </p:cNvCxnSpPr>
          <p:nvPr/>
        </p:nvCxnSpPr>
        <p:spPr>
          <a:xfrm flipH="1">
            <a:off x="4825096" y="2522158"/>
            <a:ext cx="1175447" cy="684196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682128E0-E9CE-44A3-B2DB-6400F0DA323F}"/>
              </a:ext>
            </a:extLst>
          </p:cNvPr>
          <p:cNvSpPr/>
          <p:nvPr/>
        </p:nvSpPr>
        <p:spPr>
          <a:xfrm>
            <a:off x="5181600" y="2037138"/>
            <a:ext cx="1637886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Conduite du projet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851D7C4-4B19-42C0-8083-6404B45A24E3}"/>
              </a:ext>
            </a:extLst>
          </p:cNvPr>
          <p:cNvCxnSpPr>
            <a:cxnSpLocks/>
            <a:stCxn id="15" idx="2"/>
            <a:endCxn id="17" idx="0"/>
          </p:cNvCxnSpPr>
          <p:nvPr/>
        </p:nvCxnSpPr>
        <p:spPr>
          <a:xfrm>
            <a:off x="6000543" y="2522158"/>
            <a:ext cx="1220214" cy="684196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0AB3BC91-0781-45AA-8BD0-6F8DE8DBE3B1}"/>
              </a:ext>
            </a:extLst>
          </p:cNvPr>
          <p:cNvSpPr/>
          <p:nvPr/>
        </p:nvSpPr>
        <p:spPr>
          <a:xfrm>
            <a:off x="5030505" y="2572596"/>
            <a:ext cx="373711" cy="333301"/>
          </a:xfrm>
          <a:prstGeom prst="ellips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B2E8D83-4050-4061-ABFF-778F21590F43}"/>
              </a:ext>
            </a:extLst>
          </p:cNvPr>
          <p:cNvSpPr/>
          <p:nvPr/>
        </p:nvSpPr>
        <p:spPr>
          <a:xfrm>
            <a:off x="6676404" y="2574230"/>
            <a:ext cx="373711" cy="333301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85E09AF-5FF1-6230-99BC-EBD254F4030A}"/>
              </a:ext>
            </a:extLst>
          </p:cNvPr>
          <p:cNvSpPr/>
          <p:nvPr/>
        </p:nvSpPr>
        <p:spPr>
          <a:xfrm>
            <a:off x="5324682" y="4292288"/>
            <a:ext cx="1351722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Analyses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8408343-F49C-5E8E-148E-5362AEA5B4EF}"/>
              </a:ext>
            </a:extLst>
          </p:cNvPr>
          <p:cNvSpPr/>
          <p:nvPr/>
        </p:nvSpPr>
        <p:spPr>
          <a:xfrm>
            <a:off x="5591132" y="4850927"/>
            <a:ext cx="373711" cy="333301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B552B1F-A668-A266-2893-1CFA9355DF02}"/>
              </a:ext>
            </a:extLst>
          </p:cNvPr>
          <p:cNvSpPr/>
          <p:nvPr/>
        </p:nvSpPr>
        <p:spPr>
          <a:xfrm>
            <a:off x="6544896" y="3206354"/>
            <a:ext cx="1351722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Données visuelles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36985C9-223C-7CA9-305E-09B6E6603743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>
            <a:off x="4825096" y="3691374"/>
            <a:ext cx="1175447" cy="60091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60EDF9D-990D-5E39-9384-3CBF054E3E78}"/>
              </a:ext>
            </a:extLst>
          </p:cNvPr>
          <p:cNvCxnSpPr>
            <a:cxnSpLocks/>
            <a:stCxn id="17" idx="2"/>
            <a:endCxn id="10" idx="0"/>
          </p:cNvCxnSpPr>
          <p:nvPr/>
        </p:nvCxnSpPr>
        <p:spPr>
          <a:xfrm flipH="1">
            <a:off x="6000543" y="3691374"/>
            <a:ext cx="1220214" cy="60091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252564F4-E1AD-AD7F-4DB4-31C0AFA22529}"/>
              </a:ext>
            </a:extLst>
          </p:cNvPr>
          <p:cNvSpPr/>
          <p:nvPr/>
        </p:nvSpPr>
        <p:spPr>
          <a:xfrm>
            <a:off x="5324682" y="5257849"/>
            <a:ext cx="1351722" cy="48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4EA4AD1-2652-1315-4344-19505F47945D}"/>
              </a:ext>
            </a:extLst>
          </p:cNvPr>
          <p:cNvCxnSpPr>
            <a:cxnSpLocks/>
            <a:stCxn id="10" idx="2"/>
            <a:endCxn id="26" idx="0"/>
          </p:cNvCxnSpPr>
          <p:nvPr/>
        </p:nvCxnSpPr>
        <p:spPr>
          <a:xfrm>
            <a:off x="6000543" y="4777308"/>
            <a:ext cx="0" cy="48054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14939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798</TotalTime>
  <Words>1321</Words>
  <Application>Microsoft Office PowerPoint</Application>
  <PresentationFormat>Widescreen</PresentationFormat>
  <Paragraphs>250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Arial</vt:lpstr>
      <vt:lpstr>Calibri</vt:lpstr>
      <vt:lpstr>Calibri Light</vt:lpstr>
      <vt:lpstr>Times New Roman</vt:lpstr>
      <vt:lpstr>Office Theme</vt:lpstr>
      <vt:lpstr>Projet 6  Classifiez automatiquement des biens de consommation</vt:lpstr>
      <vt:lpstr>Introduction</vt:lpstr>
      <vt:lpstr>Introduction</vt:lpstr>
      <vt:lpstr>Problématique</vt:lpstr>
      <vt:lpstr>Objectif</vt:lpstr>
      <vt:lpstr>Objectif/Action</vt:lpstr>
      <vt:lpstr>Solution</vt:lpstr>
      <vt:lpstr>Résumé</vt:lpstr>
      <vt:lpstr>Etapes de travail</vt:lpstr>
      <vt:lpstr>Etapes de travail</vt:lpstr>
      <vt:lpstr>Etapes de travail</vt:lpstr>
      <vt:lpstr>Structure des données</vt:lpstr>
      <vt:lpstr>Structure des données textuelles</vt:lpstr>
      <vt:lpstr>Données sur les produits</vt:lpstr>
      <vt:lpstr>Données sur les produits</vt:lpstr>
      <vt:lpstr>Données sur les produits</vt:lpstr>
      <vt:lpstr>Données sur les descriptions</vt:lpstr>
      <vt:lpstr>Analyse Bag of Word simple (BoW)</vt:lpstr>
      <vt:lpstr>Analyse TF-IDF</vt:lpstr>
      <vt:lpstr>Analyse word2vec</vt:lpstr>
      <vt:lpstr>Analyse BERT (HuggingFace) </vt:lpstr>
      <vt:lpstr>Analyse BERT (hub Tensorflow)</vt:lpstr>
      <vt:lpstr>Analyse Universal Sentence Encoder (USE)</vt:lpstr>
      <vt:lpstr>Comparaison des analyses</vt:lpstr>
      <vt:lpstr>Analyse LDA</vt:lpstr>
      <vt:lpstr>Analyse ACP</vt:lpstr>
      <vt:lpstr>Analyse ACP</vt:lpstr>
      <vt:lpstr>Classification supervisée</vt:lpstr>
      <vt:lpstr>Etapes de travail</vt:lpstr>
      <vt:lpstr>Essai de convolution</vt:lpstr>
      <vt:lpstr>Essai de réduction de bruit</vt:lpstr>
      <vt:lpstr>Essai de réduction de bruit</vt:lpstr>
      <vt:lpstr>Essai de réduction de bruit</vt:lpstr>
      <vt:lpstr>Extraction des caractéristiques avec SIFT</vt:lpstr>
      <vt:lpstr>Extraction des caractéristiques (features)</vt:lpstr>
      <vt:lpstr>Analyse ACP</vt:lpstr>
      <vt:lpstr>Réseaux de neurones</vt:lpstr>
      <vt:lpstr>Réseaux de neurones</vt:lpstr>
      <vt:lpstr>Réseaux de neurones (transfert learning)</vt:lpstr>
      <vt:lpstr>Assemblage des données</vt:lpstr>
      <vt:lpstr>Conclusion</vt:lpstr>
      <vt:lpstr>Conclusion</vt:lpstr>
      <vt:lpstr>Perspectives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5  Segmentez des clients d'un site e-commerce</dc:title>
  <dc:creator>Fayez Hadji</dc:creator>
  <cp:lastModifiedBy>Fayez Hadji</cp:lastModifiedBy>
  <cp:revision>46</cp:revision>
  <dcterms:created xsi:type="dcterms:W3CDTF">2022-06-30T18:42:29Z</dcterms:created>
  <dcterms:modified xsi:type="dcterms:W3CDTF">2023-01-18T16:13:35Z</dcterms:modified>
</cp:coreProperties>
</file>

<file path=docProps/thumbnail.jpeg>
</file>